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0287000" cy="10287000"/>
  <p:notesSz cx="6858000" cy="9144000"/>
  <p:embeddedFontLst>
    <p:embeddedFont>
      <p:font typeface="Lato" panose="020F0502020204030203" pitchFamily="34" charset="0"/>
      <p:regular r:id="rId18"/>
      <p:bold r:id="rId19"/>
      <p:italic r:id="rId20"/>
      <p:boldItalic r:id="rId21"/>
    </p:embeddedFont>
    <p:embeddedFont>
      <p:font typeface="Lato Bold" panose="020F0502020204030203" pitchFamily="34" charset="0"/>
      <p:regular r:id="rId22"/>
      <p:bold r:id="rId23"/>
    </p:embeddedFont>
    <p:embeddedFont>
      <p:font typeface="Lato Bold Italics"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83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532"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11.03.2025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3287713" y="512763"/>
            <a:ext cx="25685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3287713" y="512763"/>
            <a:ext cx="25685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Cars45.com"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111A23">
                <a:alpha val="56078"/>
              </a:srgbClr>
            </a:solidFill>
          </p:spPr>
        </p:sp>
      </p:grpSp>
      <p:sp>
        <p:nvSpPr>
          <p:cNvPr id="6" name="Freeform 6" descr="preencoded.png"/>
          <p:cNvSpPr/>
          <p:nvPr/>
        </p:nvSpPr>
        <p:spPr>
          <a:xfrm>
            <a:off x="171450" y="171450"/>
            <a:ext cx="9944100" cy="9944100"/>
          </a:xfrm>
          <a:custGeom>
            <a:avLst/>
            <a:gdLst/>
            <a:ahLst/>
            <a:cxnLst/>
            <a:rect l="l" t="t" r="r" b="b"/>
            <a:pathLst>
              <a:path w="9944100" h="9944100">
                <a:moveTo>
                  <a:pt x="0" y="0"/>
                </a:moveTo>
                <a:lnTo>
                  <a:pt x="9944100" y="0"/>
                </a:lnTo>
                <a:lnTo>
                  <a:pt x="9944100" y="9944100"/>
                </a:lnTo>
                <a:lnTo>
                  <a:pt x="0" y="9944100"/>
                </a:lnTo>
                <a:lnTo>
                  <a:pt x="0" y="0"/>
                </a:lnTo>
                <a:close/>
              </a:path>
            </a:pathLst>
          </a:custGeom>
          <a:blipFill>
            <a:blip r:embed="rId3"/>
            <a:stretch>
              <a:fillRect/>
            </a:stretch>
          </a:blipFill>
        </p:spPr>
      </p:sp>
      <p:grpSp>
        <p:nvGrpSpPr>
          <p:cNvPr id="7" name="Group 7"/>
          <p:cNvGrpSpPr/>
          <p:nvPr/>
        </p:nvGrpSpPr>
        <p:grpSpPr>
          <a:xfrm>
            <a:off x="171450" y="171450"/>
            <a:ext cx="9944100" cy="9944100"/>
            <a:chOff x="0" y="0"/>
            <a:chExt cx="13258800" cy="13258800"/>
          </a:xfrm>
        </p:grpSpPr>
        <p:sp>
          <p:nvSpPr>
            <p:cNvPr id="8" name="Freeform 8"/>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111A23">
                <a:alpha val="63922"/>
              </a:srgbClr>
            </a:solidFill>
          </p:spPr>
        </p:sp>
      </p:grpSp>
      <p:grpSp>
        <p:nvGrpSpPr>
          <p:cNvPr id="9" name="Group 9"/>
          <p:cNvGrpSpPr/>
          <p:nvPr/>
        </p:nvGrpSpPr>
        <p:grpSpPr>
          <a:xfrm>
            <a:off x="710999" y="2558858"/>
            <a:ext cx="8865003" cy="3613259"/>
            <a:chOff x="0" y="0"/>
            <a:chExt cx="11820004" cy="4817678"/>
          </a:xfrm>
        </p:grpSpPr>
        <p:sp>
          <p:nvSpPr>
            <p:cNvPr id="10" name="Freeform 10"/>
            <p:cNvSpPr/>
            <p:nvPr/>
          </p:nvSpPr>
          <p:spPr>
            <a:xfrm>
              <a:off x="0" y="0"/>
              <a:ext cx="11820004" cy="4817678"/>
            </a:xfrm>
            <a:custGeom>
              <a:avLst/>
              <a:gdLst/>
              <a:ahLst/>
              <a:cxnLst/>
              <a:rect l="l" t="t" r="r" b="b"/>
              <a:pathLst>
                <a:path w="11820004" h="4817678">
                  <a:moveTo>
                    <a:pt x="0" y="0"/>
                  </a:moveTo>
                  <a:lnTo>
                    <a:pt x="11820004" y="0"/>
                  </a:lnTo>
                  <a:lnTo>
                    <a:pt x="11820004" y="4817678"/>
                  </a:lnTo>
                  <a:lnTo>
                    <a:pt x="0" y="4817678"/>
                  </a:lnTo>
                  <a:close/>
                </a:path>
              </a:pathLst>
            </a:custGeom>
            <a:solidFill>
              <a:srgbClr val="000000">
                <a:alpha val="0"/>
              </a:srgbClr>
            </a:solidFill>
          </p:spPr>
        </p:sp>
        <p:sp>
          <p:nvSpPr>
            <p:cNvPr id="11" name="TextBox 11"/>
            <p:cNvSpPr txBox="1"/>
            <p:nvPr/>
          </p:nvSpPr>
          <p:spPr>
            <a:xfrm>
              <a:off x="0" y="-38100"/>
              <a:ext cx="11820004" cy="4855778"/>
            </a:xfrm>
            <a:prstGeom prst="rect">
              <a:avLst/>
            </a:prstGeom>
          </p:spPr>
          <p:txBody>
            <a:bodyPr lIns="0" tIns="0" rIns="0" bIns="0" rtlCol="0" anchor="t"/>
            <a:lstStyle/>
            <a:p>
              <a:pPr algn="l">
                <a:lnSpc>
                  <a:spcPts val="9457"/>
                </a:lnSpc>
              </a:pPr>
              <a:r>
                <a:rPr lang="en-US" sz="7558" b="1">
                  <a:solidFill>
                    <a:srgbClr val="FFFFFF"/>
                  </a:solidFill>
                  <a:latin typeface="Lato Bold"/>
                  <a:ea typeface="Lato Bold"/>
                  <a:cs typeface="Lato Bold"/>
                  <a:sym typeface="Lato Bold"/>
                </a:rPr>
                <a:t>Comprehensive Analysis of Car Sales in Nigeria</a:t>
              </a:r>
            </a:p>
          </p:txBody>
        </p:sp>
      </p:grpSp>
      <p:grpSp>
        <p:nvGrpSpPr>
          <p:cNvPr id="12" name="Group 12"/>
          <p:cNvGrpSpPr/>
          <p:nvPr/>
        </p:nvGrpSpPr>
        <p:grpSpPr>
          <a:xfrm>
            <a:off x="710999" y="6461187"/>
            <a:ext cx="8865003" cy="308325"/>
            <a:chOff x="0" y="0"/>
            <a:chExt cx="11820004" cy="411100"/>
          </a:xfrm>
        </p:grpSpPr>
        <p:sp>
          <p:nvSpPr>
            <p:cNvPr id="13" name="Freeform 13"/>
            <p:cNvSpPr/>
            <p:nvPr/>
          </p:nvSpPr>
          <p:spPr>
            <a:xfrm>
              <a:off x="0" y="0"/>
              <a:ext cx="11820004" cy="411100"/>
            </a:xfrm>
            <a:custGeom>
              <a:avLst/>
              <a:gdLst/>
              <a:ahLst/>
              <a:cxnLst/>
              <a:rect l="l" t="t" r="r" b="b"/>
              <a:pathLst>
                <a:path w="11820004" h="411100">
                  <a:moveTo>
                    <a:pt x="0" y="0"/>
                  </a:moveTo>
                  <a:lnTo>
                    <a:pt x="11820004" y="0"/>
                  </a:lnTo>
                  <a:lnTo>
                    <a:pt x="11820004" y="411100"/>
                  </a:lnTo>
                  <a:lnTo>
                    <a:pt x="0" y="411100"/>
                  </a:lnTo>
                  <a:close/>
                </a:path>
              </a:pathLst>
            </a:custGeom>
            <a:solidFill>
              <a:srgbClr val="000000">
                <a:alpha val="0"/>
              </a:srgbClr>
            </a:solidFill>
          </p:spPr>
        </p:sp>
        <p:sp>
          <p:nvSpPr>
            <p:cNvPr id="14" name="TextBox 14"/>
            <p:cNvSpPr txBox="1"/>
            <p:nvPr/>
          </p:nvSpPr>
          <p:spPr>
            <a:xfrm>
              <a:off x="0" y="-66675"/>
              <a:ext cx="11820004" cy="477775"/>
            </a:xfrm>
            <a:prstGeom prst="rect">
              <a:avLst/>
            </a:prstGeom>
          </p:spPr>
          <p:txBody>
            <a:bodyPr lIns="0" tIns="0" rIns="0" bIns="0" rtlCol="0" anchor="t"/>
            <a:lstStyle/>
            <a:p>
              <a:pPr algn="l">
                <a:lnSpc>
                  <a:spcPts val="2425"/>
                </a:lnSpc>
              </a:pPr>
              <a:r>
                <a:rPr lang="en-US" sz="1511">
                  <a:solidFill>
                    <a:srgbClr val="FFFFFF"/>
                  </a:solidFill>
                  <a:latin typeface="Lato"/>
                  <a:ea typeface="Lato"/>
                  <a:cs typeface="Lato"/>
                  <a:sym typeface="Lato"/>
                </a:rPr>
                <a:t>Insights from 2,000+ Listings via Web Scraping &amp; Data Analytics</a:t>
              </a:r>
            </a:p>
          </p:txBody>
        </p:sp>
      </p:grpSp>
      <p:grpSp>
        <p:nvGrpSpPr>
          <p:cNvPr id="15" name="Group 15"/>
          <p:cNvGrpSpPr/>
          <p:nvPr/>
        </p:nvGrpSpPr>
        <p:grpSpPr>
          <a:xfrm>
            <a:off x="1000069" y="7202993"/>
            <a:ext cx="8575933" cy="308325"/>
            <a:chOff x="0" y="0"/>
            <a:chExt cx="11434577" cy="411100"/>
          </a:xfrm>
        </p:grpSpPr>
        <p:sp>
          <p:nvSpPr>
            <p:cNvPr id="16" name="Freeform 16"/>
            <p:cNvSpPr/>
            <p:nvPr/>
          </p:nvSpPr>
          <p:spPr>
            <a:xfrm>
              <a:off x="0" y="0"/>
              <a:ext cx="11434577" cy="411100"/>
            </a:xfrm>
            <a:custGeom>
              <a:avLst/>
              <a:gdLst/>
              <a:ahLst/>
              <a:cxnLst/>
              <a:rect l="l" t="t" r="r" b="b"/>
              <a:pathLst>
                <a:path w="11434577" h="411100">
                  <a:moveTo>
                    <a:pt x="0" y="0"/>
                  </a:moveTo>
                  <a:lnTo>
                    <a:pt x="11434577" y="0"/>
                  </a:lnTo>
                  <a:lnTo>
                    <a:pt x="11434577" y="411100"/>
                  </a:lnTo>
                  <a:lnTo>
                    <a:pt x="0" y="411100"/>
                  </a:lnTo>
                  <a:close/>
                </a:path>
              </a:pathLst>
            </a:custGeom>
            <a:solidFill>
              <a:srgbClr val="000000">
                <a:alpha val="0"/>
              </a:srgbClr>
            </a:solidFill>
          </p:spPr>
        </p:sp>
        <p:sp>
          <p:nvSpPr>
            <p:cNvPr id="17" name="TextBox 17"/>
            <p:cNvSpPr txBox="1"/>
            <p:nvPr/>
          </p:nvSpPr>
          <p:spPr>
            <a:xfrm>
              <a:off x="0" y="-66675"/>
              <a:ext cx="11434577" cy="477775"/>
            </a:xfrm>
            <a:prstGeom prst="rect">
              <a:avLst/>
            </a:prstGeom>
          </p:spPr>
          <p:txBody>
            <a:bodyPr lIns="0" tIns="0" rIns="0" bIns="0" rtlCol="0" anchor="t"/>
            <a:lstStyle/>
            <a:p>
              <a:pPr algn="l">
                <a:lnSpc>
                  <a:spcPts val="2425"/>
                </a:lnSpc>
              </a:pPr>
              <a:r>
                <a:rPr lang="en-US" sz="1511">
                  <a:solidFill>
                    <a:srgbClr val="FFFFFF"/>
                  </a:solidFill>
                  <a:latin typeface="Lato"/>
                  <a:ea typeface="Lato"/>
                  <a:cs typeface="Lato"/>
                  <a:sym typeface="Lato"/>
                </a:rPr>
                <a:t>Muhammad Muhsin Muhammad</a:t>
              </a:r>
            </a:p>
          </p:txBody>
        </p:sp>
      </p:grpSp>
      <p:grpSp>
        <p:nvGrpSpPr>
          <p:cNvPr id="18" name="Group 18"/>
          <p:cNvGrpSpPr/>
          <p:nvPr/>
        </p:nvGrpSpPr>
        <p:grpSpPr>
          <a:xfrm>
            <a:off x="710999" y="6986253"/>
            <a:ext cx="21431" cy="741806"/>
            <a:chOff x="0" y="0"/>
            <a:chExt cx="28575" cy="989075"/>
          </a:xfrm>
        </p:grpSpPr>
        <p:sp>
          <p:nvSpPr>
            <p:cNvPr id="19" name="Freeform 19"/>
            <p:cNvSpPr/>
            <p:nvPr/>
          </p:nvSpPr>
          <p:spPr>
            <a:xfrm>
              <a:off x="0" y="0"/>
              <a:ext cx="28575" cy="989076"/>
            </a:xfrm>
            <a:custGeom>
              <a:avLst/>
              <a:gdLst/>
              <a:ahLst/>
              <a:cxnLst/>
              <a:rect l="l" t="t" r="r" b="b"/>
              <a:pathLst>
                <a:path w="28575" h="989076">
                  <a:moveTo>
                    <a:pt x="0" y="0"/>
                  </a:moveTo>
                  <a:lnTo>
                    <a:pt x="28575" y="0"/>
                  </a:lnTo>
                  <a:lnTo>
                    <a:pt x="28575" y="989076"/>
                  </a:lnTo>
                  <a:lnTo>
                    <a:pt x="0" y="989076"/>
                  </a:lnTo>
                  <a:close/>
                </a:path>
              </a:pathLst>
            </a:custGeom>
            <a:solidFill>
              <a:srgbClr val="FFFFFF"/>
            </a:solidFill>
          </p:spPr>
        </p:sp>
      </p:grpSp>
      <p:sp>
        <p:nvSpPr>
          <p:cNvPr id="20" name="Freeform 20"/>
          <p:cNvSpPr/>
          <p:nvPr/>
        </p:nvSpPr>
        <p:spPr>
          <a:xfrm>
            <a:off x="5940053" y="5503829"/>
            <a:ext cx="7447788" cy="8229600"/>
          </a:xfrm>
          <a:custGeom>
            <a:avLst/>
            <a:gdLst/>
            <a:ahLst/>
            <a:cxnLst/>
            <a:rect l="l" t="t" r="r" b="b"/>
            <a:pathLst>
              <a:path w="7447788" h="8229600">
                <a:moveTo>
                  <a:pt x="0" y="0"/>
                </a:moveTo>
                <a:lnTo>
                  <a:pt x="7447788" y="0"/>
                </a:lnTo>
                <a:lnTo>
                  <a:pt x="7447788" y="8229600"/>
                </a:lnTo>
                <a:lnTo>
                  <a:pt x="0" y="8229600"/>
                </a:lnTo>
                <a:lnTo>
                  <a:pt x="0" y="0"/>
                </a:lnTo>
                <a:close/>
              </a:path>
            </a:pathLst>
          </a:custGeom>
          <a:blipFill>
            <a:blip r:embed="rId4">
              <a:alphaModFix amt="40000"/>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Color Preferences</a:t>
              </a:r>
            </a:p>
          </p:txBody>
        </p:sp>
      </p:grpSp>
      <p:grpSp>
        <p:nvGrpSpPr>
          <p:cNvPr id="9" name="Group 9"/>
          <p:cNvGrpSpPr/>
          <p:nvPr/>
        </p:nvGrpSpPr>
        <p:grpSpPr>
          <a:xfrm>
            <a:off x="710999" y="1688967"/>
            <a:ext cx="8865003" cy="1088641"/>
            <a:chOff x="0" y="0"/>
            <a:chExt cx="11820004" cy="1451521"/>
          </a:xfrm>
        </p:grpSpPr>
        <p:sp>
          <p:nvSpPr>
            <p:cNvPr id="10" name="Freeform 10"/>
            <p:cNvSpPr/>
            <p:nvPr/>
          </p:nvSpPr>
          <p:spPr>
            <a:xfrm>
              <a:off x="0" y="0"/>
              <a:ext cx="11820017" cy="1451610"/>
            </a:xfrm>
            <a:custGeom>
              <a:avLst/>
              <a:gdLst/>
              <a:ahLst/>
              <a:cxnLst/>
              <a:rect l="l" t="t" r="r" b="b"/>
              <a:pathLst>
                <a:path w="11820017" h="1451610">
                  <a:moveTo>
                    <a:pt x="0" y="107950"/>
                  </a:moveTo>
                  <a:cubicBezTo>
                    <a:pt x="0" y="48260"/>
                    <a:pt x="48260" y="0"/>
                    <a:pt x="107950" y="0"/>
                  </a:cubicBezTo>
                  <a:lnTo>
                    <a:pt x="11712067" y="0"/>
                  </a:lnTo>
                  <a:cubicBezTo>
                    <a:pt x="11771630" y="0"/>
                    <a:pt x="11820017" y="48260"/>
                    <a:pt x="11820017" y="107950"/>
                  </a:cubicBezTo>
                  <a:lnTo>
                    <a:pt x="11820017" y="1343660"/>
                  </a:lnTo>
                  <a:cubicBezTo>
                    <a:pt x="11820017" y="1403223"/>
                    <a:pt x="11771757" y="1451610"/>
                    <a:pt x="11712067" y="1451610"/>
                  </a:cubicBezTo>
                  <a:lnTo>
                    <a:pt x="107950" y="1451610"/>
                  </a:lnTo>
                  <a:cubicBezTo>
                    <a:pt x="48387" y="1451610"/>
                    <a:pt x="0" y="1403350"/>
                    <a:pt x="0" y="1343660"/>
                  </a:cubicBezTo>
                  <a:close/>
                </a:path>
              </a:pathLst>
            </a:custGeom>
            <a:solidFill>
              <a:srgbClr val="07836F"/>
            </a:solidFill>
          </p:spPr>
        </p:sp>
      </p:grpSp>
      <p:sp>
        <p:nvSpPr>
          <p:cNvPr id="11" name="Freeform 11" descr="preencoded.png"/>
          <p:cNvSpPr/>
          <p:nvPr/>
        </p:nvSpPr>
        <p:spPr>
          <a:xfrm>
            <a:off x="903712" y="1986158"/>
            <a:ext cx="240851" cy="192714"/>
          </a:xfrm>
          <a:custGeom>
            <a:avLst/>
            <a:gdLst/>
            <a:ahLst/>
            <a:cxnLst/>
            <a:rect l="l" t="t" r="r" b="b"/>
            <a:pathLst>
              <a:path w="240851" h="192714">
                <a:moveTo>
                  <a:pt x="0" y="0"/>
                </a:moveTo>
                <a:lnTo>
                  <a:pt x="240851" y="0"/>
                </a:lnTo>
                <a:lnTo>
                  <a:pt x="240851" y="192714"/>
                </a:lnTo>
                <a:lnTo>
                  <a:pt x="0" y="192714"/>
                </a:lnTo>
                <a:lnTo>
                  <a:pt x="0" y="0"/>
                </a:lnTo>
                <a:close/>
              </a:path>
            </a:pathLst>
          </a:custGeom>
          <a:blipFill>
            <a:blip r:embed="rId3"/>
            <a:stretch>
              <a:fillRect l="-8" r="-8"/>
            </a:stretch>
          </a:blipFill>
        </p:spPr>
      </p:sp>
      <p:grpSp>
        <p:nvGrpSpPr>
          <p:cNvPr id="12" name="Group 12"/>
          <p:cNvGrpSpPr/>
          <p:nvPr/>
        </p:nvGrpSpPr>
        <p:grpSpPr>
          <a:xfrm>
            <a:off x="1337276" y="1929817"/>
            <a:ext cx="8046011" cy="308325"/>
            <a:chOff x="0" y="0"/>
            <a:chExt cx="10728015" cy="411100"/>
          </a:xfrm>
        </p:grpSpPr>
        <p:sp>
          <p:nvSpPr>
            <p:cNvPr id="13" name="Freeform 13"/>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4" name="TextBox 14"/>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i="1">
                  <a:solidFill>
                    <a:srgbClr val="FFFFFF">
                      <a:alpha val="80000"/>
                    </a:srgbClr>
                  </a:solidFill>
                  <a:latin typeface="Lato Bold Italics"/>
                  <a:ea typeface="Lato Bold Italics"/>
                  <a:cs typeface="Lato Bold Italics"/>
                  <a:sym typeface="Lato Bold Italics"/>
                </a:rPr>
                <a:t>Black, Gray, and Silver colors account for 62% of all cars</a:t>
              </a:r>
            </a:p>
          </p:txBody>
        </p:sp>
      </p:grpSp>
      <p:grpSp>
        <p:nvGrpSpPr>
          <p:cNvPr id="15" name="Group 15"/>
          <p:cNvGrpSpPr/>
          <p:nvPr/>
        </p:nvGrpSpPr>
        <p:grpSpPr>
          <a:xfrm>
            <a:off x="1337276" y="2305534"/>
            <a:ext cx="8046011" cy="308325"/>
            <a:chOff x="0" y="0"/>
            <a:chExt cx="10728015" cy="411100"/>
          </a:xfrm>
        </p:grpSpPr>
        <p:sp>
          <p:nvSpPr>
            <p:cNvPr id="16" name="Freeform 16"/>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7" name="TextBox 17"/>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 Neutral colors align with practicality and resale value.</a:t>
              </a:r>
            </a:p>
          </p:txBody>
        </p:sp>
      </p:grpSp>
      <p:sp>
        <p:nvSpPr>
          <p:cNvPr id="18" name="Freeform 18"/>
          <p:cNvSpPr/>
          <p:nvPr/>
        </p:nvSpPr>
        <p:spPr>
          <a:xfrm>
            <a:off x="562589" y="3158607"/>
            <a:ext cx="9161823" cy="4580911"/>
          </a:xfrm>
          <a:custGeom>
            <a:avLst/>
            <a:gdLst/>
            <a:ahLst/>
            <a:cxnLst/>
            <a:rect l="l" t="t" r="r" b="b"/>
            <a:pathLst>
              <a:path w="9161823" h="4580911">
                <a:moveTo>
                  <a:pt x="0" y="0"/>
                </a:moveTo>
                <a:lnTo>
                  <a:pt x="9161822" y="0"/>
                </a:lnTo>
                <a:lnTo>
                  <a:pt x="9161822" y="4580912"/>
                </a:lnTo>
                <a:lnTo>
                  <a:pt x="0" y="4580912"/>
                </a:lnTo>
                <a:lnTo>
                  <a:pt x="0" y="0"/>
                </a:lnTo>
                <a:close/>
              </a:path>
            </a:pathLst>
          </a:custGeom>
          <a:blipFill>
            <a:blip r:embed="rId4"/>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Top Models by Brand</a:t>
              </a:r>
            </a:p>
          </p:txBody>
        </p:sp>
      </p:grpSp>
      <p:grpSp>
        <p:nvGrpSpPr>
          <p:cNvPr id="9" name="Group 9"/>
          <p:cNvGrpSpPr/>
          <p:nvPr/>
        </p:nvGrpSpPr>
        <p:grpSpPr>
          <a:xfrm>
            <a:off x="710999" y="1688967"/>
            <a:ext cx="8865003" cy="2215790"/>
            <a:chOff x="0" y="0"/>
            <a:chExt cx="11820004" cy="2954387"/>
          </a:xfrm>
        </p:grpSpPr>
        <p:sp>
          <p:nvSpPr>
            <p:cNvPr id="10" name="Freeform 10"/>
            <p:cNvSpPr/>
            <p:nvPr/>
          </p:nvSpPr>
          <p:spPr>
            <a:xfrm>
              <a:off x="0" y="0"/>
              <a:ext cx="11820017" cy="2954401"/>
            </a:xfrm>
            <a:custGeom>
              <a:avLst/>
              <a:gdLst/>
              <a:ahLst/>
              <a:cxnLst/>
              <a:rect l="l" t="t" r="r" b="b"/>
              <a:pathLst>
                <a:path w="11820017" h="2954401">
                  <a:moveTo>
                    <a:pt x="0" y="107950"/>
                  </a:moveTo>
                  <a:cubicBezTo>
                    <a:pt x="0" y="48260"/>
                    <a:pt x="48260" y="0"/>
                    <a:pt x="107950" y="0"/>
                  </a:cubicBezTo>
                  <a:lnTo>
                    <a:pt x="11712067" y="0"/>
                  </a:lnTo>
                  <a:cubicBezTo>
                    <a:pt x="11771630" y="0"/>
                    <a:pt x="11820017" y="48260"/>
                    <a:pt x="11820017" y="107950"/>
                  </a:cubicBezTo>
                  <a:lnTo>
                    <a:pt x="11820017" y="2846451"/>
                  </a:lnTo>
                  <a:cubicBezTo>
                    <a:pt x="11820017" y="2906014"/>
                    <a:pt x="11771757" y="2954401"/>
                    <a:pt x="11712067" y="2954401"/>
                  </a:cubicBezTo>
                  <a:lnTo>
                    <a:pt x="107950" y="2954401"/>
                  </a:lnTo>
                  <a:cubicBezTo>
                    <a:pt x="48387" y="2954401"/>
                    <a:pt x="0" y="2906141"/>
                    <a:pt x="0" y="2846451"/>
                  </a:cubicBezTo>
                  <a:close/>
                </a:path>
              </a:pathLst>
            </a:custGeom>
            <a:solidFill>
              <a:srgbClr val="07836F"/>
            </a:solidFill>
          </p:spPr>
        </p:sp>
      </p:grpSp>
      <p:sp>
        <p:nvSpPr>
          <p:cNvPr id="11" name="Freeform 11" descr="preencoded.png"/>
          <p:cNvSpPr/>
          <p:nvPr/>
        </p:nvSpPr>
        <p:spPr>
          <a:xfrm>
            <a:off x="903712" y="1986158"/>
            <a:ext cx="240851" cy="192714"/>
          </a:xfrm>
          <a:custGeom>
            <a:avLst/>
            <a:gdLst/>
            <a:ahLst/>
            <a:cxnLst/>
            <a:rect l="l" t="t" r="r" b="b"/>
            <a:pathLst>
              <a:path w="240851" h="192714">
                <a:moveTo>
                  <a:pt x="0" y="0"/>
                </a:moveTo>
                <a:lnTo>
                  <a:pt x="240851" y="0"/>
                </a:lnTo>
                <a:lnTo>
                  <a:pt x="240851" y="192714"/>
                </a:lnTo>
                <a:lnTo>
                  <a:pt x="0" y="192714"/>
                </a:lnTo>
                <a:lnTo>
                  <a:pt x="0" y="0"/>
                </a:lnTo>
                <a:close/>
              </a:path>
            </a:pathLst>
          </a:custGeom>
          <a:blipFill>
            <a:blip r:embed="rId3"/>
            <a:stretch>
              <a:fillRect l="-8" r="-8"/>
            </a:stretch>
          </a:blipFill>
        </p:spPr>
      </p:sp>
      <p:grpSp>
        <p:nvGrpSpPr>
          <p:cNvPr id="12" name="Group 12"/>
          <p:cNvGrpSpPr/>
          <p:nvPr/>
        </p:nvGrpSpPr>
        <p:grpSpPr>
          <a:xfrm>
            <a:off x="1337276" y="1929817"/>
            <a:ext cx="8046011" cy="308325"/>
            <a:chOff x="0" y="0"/>
            <a:chExt cx="10728015" cy="411100"/>
          </a:xfrm>
        </p:grpSpPr>
        <p:sp>
          <p:nvSpPr>
            <p:cNvPr id="13" name="Freeform 13"/>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4" name="TextBox 14"/>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Toyota Camry: 296 units, avg price ₦8,537,044 </a:t>
              </a:r>
            </a:p>
          </p:txBody>
        </p:sp>
      </p:grpSp>
      <p:grpSp>
        <p:nvGrpSpPr>
          <p:cNvPr id="15" name="Group 15"/>
          <p:cNvGrpSpPr/>
          <p:nvPr/>
        </p:nvGrpSpPr>
        <p:grpSpPr>
          <a:xfrm>
            <a:off x="1337276" y="2305534"/>
            <a:ext cx="8046011" cy="308325"/>
            <a:chOff x="0" y="0"/>
            <a:chExt cx="10728015" cy="411100"/>
          </a:xfrm>
        </p:grpSpPr>
        <p:sp>
          <p:nvSpPr>
            <p:cNvPr id="16" name="Freeform 16"/>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7" name="TextBox 17"/>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Toyota Corolla: 192 units, avg price ₦8,201,856 </a:t>
              </a:r>
            </a:p>
          </p:txBody>
        </p:sp>
      </p:grpSp>
      <p:grpSp>
        <p:nvGrpSpPr>
          <p:cNvPr id="18" name="Group 18"/>
          <p:cNvGrpSpPr/>
          <p:nvPr/>
        </p:nvGrpSpPr>
        <p:grpSpPr>
          <a:xfrm>
            <a:off x="1337276" y="2681250"/>
            <a:ext cx="8046011" cy="308325"/>
            <a:chOff x="0" y="0"/>
            <a:chExt cx="10728015" cy="411100"/>
          </a:xfrm>
        </p:grpSpPr>
        <p:sp>
          <p:nvSpPr>
            <p:cNvPr id="19" name="Freeform 19"/>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20" name="TextBox 20"/>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 Honda Accord: 133 units, avg price ₦7,189,049 </a:t>
              </a:r>
            </a:p>
          </p:txBody>
        </p:sp>
      </p:grpSp>
      <p:grpSp>
        <p:nvGrpSpPr>
          <p:cNvPr id="21" name="Group 21"/>
          <p:cNvGrpSpPr/>
          <p:nvPr/>
        </p:nvGrpSpPr>
        <p:grpSpPr>
          <a:xfrm>
            <a:off x="1337276" y="3056967"/>
            <a:ext cx="8046011" cy="308325"/>
            <a:chOff x="0" y="0"/>
            <a:chExt cx="10728015" cy="411100"/>
          </a:xfrm>
        </p:grpSpPr>
        <p:sp>
          <p:nvSpPr>
            <p:cNvPr id="22" name="Freeform 22"/>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23" name="TextBox 23"/>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Toyota Highlander: 112 units, avg price ₦20,183,942 </a:t>
              </a:r>
            </a:p>
          </p:txBody>
        </p:sp>
      </p:grpSp>
      <p:grpSp>
        <p:nvGrpSpPr>
          <p:cNvPr id="24" name="Group 24"/>
          <p:cNvGrpSpPr/>
          <p:nvPr/>
        </p:nvGrpSpPr>
        <p:grpSpPr>
          <a:xfrm>
            <a:off x="1337276" y="3432684"/>
            <a:ext cx="8046011" cy="308325"/>
            <a:chOff x="0" y="0"/>
            <a:chExt cx="10728015" cy="411100"/>
          </a:xfrm>
        </p:grpSpPr>
        <p:sp>
          <p:nvSpPr>
            <p:cNvPr id="25" name="Freeform 25"/>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26" name="TextBox 26"/>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Toyota Sienna: 109 units, avg price ₦8,700,890</a:t>
              </a:r>
            </a:p>
          </p:txBody>
        </p:sp>
      </p:grpSp>
      <p:sp>
        <p:nvSpPr>
          <p:cNvPr id="27" name="Freeform 27"/>
          <p:cNvSpPr/>
          <p:nvPr/>
        </p:nvSpPr>
        <p:spPr>
          <a:xfrm>
            <a:off x="710999" y="4285757"/>
            <a:ext cx="9492643" cy="4746321"/>
          </a:xfrm>
          <a:custGeom>
            <a:avLst/>
            <a:gdLst/>
            <a:ahLst/>
            <a:cxnLst/>
            <a:rect l="l" t="t" r="r" b="b"/>
            <a:pathLst>
              <a:path w="9492643" h="4746321">
                <a:moveTo>
                  <a:pt x="0" y="0"/>
                </a:moveTo>
                <a:lnTo>
                  <a:pt x="9492642" y="0"/>
                </a:lnTo>
                <a:lnTo>
                  <a:pt x="9492642" y="4746321"/>
                </a:lnTo>
                <a:lnTo>
                  <a:pt x="0" y="4746321"/>
                </a:lnTo>
                <a:lnTo>
                  <a:pt x="0" y="0"/>
                </a:lnTo>
                <a:close/>
              </a:path>
            </a:pathLst>
          </a:custGeom>
          <a:blipFill>
            <a:blip r:embed="rId4"/>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3994584"/>
            <a:ext cx="5318047" cy="602168"/>
            <a:chOff x="0" y="0"/>
            <a:chExt cx="7090730" cy="802891"/>
          </a:xfrm>
        </p:grpSpPr>
        <p:sp>
          <p:nvSpPr>
            <p:cNvPr id="7" name="Freeform 7"/>
            <p:cNvSpPr/>
            <p:nvPr/>
          </p:nvSpPr>
          <p:spPr>
            <a:xfrm>
              <a:off x="0" y="0"/>
              <a:ext cx="7090730" cy="802891"/>
            </a:xfrm>
            <a:custGeom>
              <a:avLst/>
              <a:gdLst/>
              <a:ahLst/>
              <a:cxnLst/>
              <a:rect l="l" t="t" r="r" b="b"/>
              <a:pathLst>
                <a:path w="7090730" h="802891">
                  <a:moveTo>
                    <a:pt x="0" y="0"/>
                  </a:moveTo>
                  <a:lnTo>
                    <a:pt x="7090730" y="0"/>
                  </a:lnTo>
                  <a:lnTo>
                    <a:pt x="7090730" y="802891"/>
                  </a:lnTo>
                  <a:lnTo>
                    <a:pt x="0" y="802891"/>
                  </a:lnTo>
                  <a:close/>
                </a:path>
              </a:pathLst>
            </a:custGeom>
            <a:solidFill>
              <a:srgbClr val="000000">
                <a:alpha val="0"/>
              </a:srgbClr>
            </a:solidFill>
          </p:spPr>
        </p:sp>
        <p:sp>
          <p:nvSpPr>
            <p:cNvPr id="8" name="TextBox 8"/>
            <p:cNvSpPr txBox="1"/>
            <p:nvPr/>
          </p:nvSpPr>
          <p:spPr>
            <a:xfrm>
              <a:off x="0" y="-19050"/>
              <a:ext cx="7090730"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Challenges &amp; Limitations</a:t>
              </a:r>
            </a:p>
          </p:txBody>
        </p:sp>
      </p:grpSp>
      <p:grpSp>
        <p:nvGrpSpPr>
          <p:cNvPr id="9" name="Group 9"/>
          <p:cNvGrpSpPr/>
          <p:nvPr/>
        </p:nvGrpSpPr>
        <p:grpSpPr>
          <a:xfrm>
            <a:off x="705641" y="4976822"/>
            <a:ext cx="2837213" cy="1320952"/>
            <a:chOff x="0" y="0"/>
            <a:chExt cx="3782950" cy="1761269"/>
          </a:xfrm>
        </p:grpSpPr>
        <p:sp>
          <p:nvSpPr>
            <p:cNvPr id="10" name="Freeform 10"/>
            <p:cNvSpPr/>
            <p:nvPr/>
          </p:nvSpPr>
          <p:spPr>
            <a:xfrm>
              <a:off x="7112" y="7112"/>
              <a:ext cx="3768725" cy="1747012"/>
            </a:xfrm>
            <a:custGeom>
              <a:avLst/>
              <a:gdLst/>
              <a:ahLst/>
              <a:cxnLst/>
              <a:rect l="l" t="t" r="r" b="b"/>
              <a:pathLst>
                <a:path w="3768725" h="1747012">
                  <a:moveTo>
                    <a:pt x="0" y="107950"/>
                  </a:moveTo>
                  <a:cubicBezTo>
                    <a:pt x="0" y="48387"/>
                    <a:pt x="48514" y="0"/>
                    <a:pt x="108458" y="0"/>
                  </a:cubicBezTo>
                  <a:lnTo>
                    <a:pt x="3660267" y="0"/>
                  </a:lnTo>
                  <a:cubicBezTo>
                    <a:pt x="3720084" y="0"/>
                    <a:pt x="3768725" y="48260"/>
                    <a:pt x="3768725" y="107950"/>
                  </a:cubicBezTo>
                  <a:lnTo>
                    <a:pt x="3768725" y="1639062"/>
                  </a:lnTo>
                  <a:cubicBezTo>
                    <a:pt x="3768725" y="1698625"/>
                    <a:pt x="3720211" y="1747012"/>
                    <a:pt x="3660267" y="1747012"/>
                  </a:cubicBezTo>
                  <a:lnTo>
                    <a:pt x="108458" y="1747012"/>
                  </a:lnTo>
                  <a:cubicBezTo>
                    <a:pt x="48641" y="1747012"/>
                    <a:pt x="0" y="1698752"/>
                    <a:pt x="0" y="1639062"/>
                  </a:cubicBezTo>
                  <a:close/>
                </a:path>
              </a:pathLst>
            </a:custGeom>
            <a:solidFill>
              <a:srgbClr val="07836F"/>
            </a:solidFill>
          </p:spPr>
        </p:sp>
        <p:sp>
          <p:nvSpPr>
            <p:cNvPr id="11" name="Freeform 11"/>
            <p:cNvSpPr/>
            <p:nvPr/>
          </p:nvSpPr>
          <p:spPr>
            <a:xfrm>
              <a:off x="0" y="0"/>
              <a:ext cx="3782949" cy="1761236"/>
            </a:xfrm>
            <a:custGeom>
              <a:avLst/>
              <a:gdLst/>
              <a:ahLst/>
              <a:cxnLst/>
              <a:rect l="l" t="t" r="r" b="b"/>
              <a:pathLst>
                <a:path w="3782949" h="1761236">
                  <a:moveTo>
                    <a:pt x="0" y="115062"/>
                  </a:moveTo>
                  <a:cubicBezTo>
                    <a:pt x="0" y="51435"/>
                    <a:pt x="51816" y="0"/>
                    <a:pt x="115570" y="0"/>
                  </a:cubicBezTo>
                  <a:lnTo>
                    <a:pt x="3667379" y="0"/>
                  </a:lnTo>
                  <a:lnTo>
                    <a:pt x="3667379" y="7112"/>
                  </a:lnTo>
                  <a:lnTo>
                    <a:pt x="3667379" y="0"/>
                  </a:lnTo>
                  <a:cubicBezTo>
                    <a:pt x="3731133" y="0"/>
                    <a:pt x="3782949" y="51435"/>
                    <a:pt x="3782949" y="115062"/>
                  </a:cubicBezTo>
                  <a:lnTo>
                    <a:pt x="3775837" y="115062"/>
                  </a:lnTo>
                  <a:lnTo>
                    <a:pt x="3782949" y="115062"/>
                  </a:lnTo>
                  <a:lnTo>
                    <a:pt x="3782949" y="1646174"/>
                  </a:lnTo>
                  <a:lnTo>
                    <a:pt x="3775837" y="1646174"/>
                  </a:lnTo>
                  <a:lnTo>
                    <a:pt x="3782949" y="1646174"/>
                  </a:lnTo>
                  <a:cubicBezTo>
                    <a:pt x="3782949" y="1709801"/>
                    <a:pt x="3731133" y="1761236"/>
                    <a:pt x="3667379" y="1761236"/>
                  </a:cubicBezTo>
                  <a:lnTo>
                    <a:pt x="3667379" y="1754124"/>
                  </a:lnTo>
                  <a:lnTo>
                    <a:pt x="3667379" y="1761236"/>
                  </a:lnTo>
                  <a:lnTo>
                    <a:pt x="115570" y="1761236"/>
                  </a:lnTo>
                  <a:lnTo>
                    <a:pt x="115570" y="1754124"/>
                  </a:lnTo>
                  <a:lnTo>
                    <a:pt x="115570" y="1761236"/>
                  </a:lnTo>
                  <a:cubicBezTo>
                    <a:pt x="51816" y="1761236"/>
                    <a:pt x="0" y="1709801"/>
                    <a:pt x="0" y="1646174"/>
                  </a:cubicBezTo>
                  <a:lnTo>
                    <a:pt x="0" y="115062"/>
                  </a:lnTo>
                  <a:lnTo>
                    <a:pt x="7112" y="115062"/>
                  </a:lnTo>
                  <a:lnTo>
                    <a:pt x="0" y="115062"/>
                  </a:lnTo>
                  <a:moveTo>
                    <a:pt x="14224" y="115062"/>
                  </a:moveTo>
                  <a:lnTo>
                    <a:pt x="14224" y="1646174"/>
                  </a:lnTo>
                  <a:lnTo>
                    <a:pt x="7112" y="1646174"/>
                  </a:lnTo>
                  <a:lnTo>
                    <a:pt x="14224" y="1646174"/>
                  </a:lnTo>
                  <a:cubicBezTo>
                    <a:pt x="14224" y="1701800"/>
                    <a:pt x="59563" y="1747012"/>
                    <a:pt x="115443" y="1747012"/>
                  </a:cubicBezTo>
                  <a:lnTo>
                    <a:pt x="3667379" y="1747012"/>
                  </a:lnTo>
                  <a:cubicBezTo>
                    <a:pt x="3723386" y="1747012"/>
                    <a:pt x="3768598" y="1701800"/>
                    <a:pt x="3768598" y="1646174"/>
                  </a:cubicBezTo>
                  <a:lnTo>
                    <a:pt x="3768598" y="115062"/>
                  </a:lnTo>
                  <a:cubicBezTo>
                    <a:pt x="3768598" y="59436"/>
                    <a:pt x="3723259" y="14224"/>
                    <a:pt x="3667379" y="14224"/>
                  </a:cubicBezTo>
                  <a:lnTo>
                    <a:pt x="115570" y="14224"/>
                  </a:lnTo>
                  <a:lnTo>
                    <a:pt x="115570" y="7112"/>
                  </a:lnTo>
                  <a:lnTo>
                    <a:pt x="115570" y="14224"/>
                  </a:lnTo>
                  <a:cubicBezTo>
                    <a:pt x="59563" y="14224"/>
                    <a:pt x="14351" y="59436"/>
                    <a:pt x="14351" y="115062"/>
                  </a:cubicBezTo>
                  <a:close/>
                </a:path>
              </a:pathLst>
            </a:custGeom>
            <a:solidFill>
              <a:srgbClr val="07836F"/>
            </a:solidFill>
          </p:spPr>
        </p:sp>
      </p:grpSp>
      <p:grpSp>
        <p:nvGrpSpPr>
          <p:cNvPr id="12" name="Group 12"/>
          <p:cNvGrpSpPr/>
          <p:nvPr/>
        </p:nvGrpSpPr>
        <p:grpSpPr>
          <a:xfrm>
            <a:off x="914428" y="5185609"/>
            <a:ext cx="2419638" cy="903377"/>
            <a:chOff x="0" y="0"/>
            <a:chExt cx="3226184" cy="1204503"/>
          </a:xfrm>
        </p:grpSpPr>
        <p:sp>
          <p:nvSpPr>
            <p:cNvPr id="13" name="Freeform 13"/>
            <p:cNvSpPr/>
            <p:nvPr/>
          </p:nvSpPr>
          <p:spPr>
            <a:xfrm>
              <a:off x="0" y="0"/>
              <a:ext cx="3226184" cy="1204503"/>
            </a:xfrm>
            <a:custGeom>
              <a:avLst/>
              <a:gdLst/>
              <a:ahLst/>
              <a:cxnLst/>
              <a:rect l="l" t="t" r="r" b="b"/>
              <a:pathLst>
                <a:path w="3226184" h="1204503">
                  <a:moveTo>
                    <a:pt x="0" y="0"/>
                  </a:moveTo>
                  <a:lnTo>
                    <a:pt x="3226184" y="0"/>
                  </a:lnTo>
                  <a:lnTo>
                    <a:pt x="3226184" y="1204503"/>
                  </a:lnTo>
                  <a:lnTo>
                    <a:pt x="0" y="1204503"/>
                  </a:lnTo>
                  <a:close/>
                </a:path>
              </a:pathLst>
            </a:custGeom>
            <a:solidFill>
              <a:srgbClr val="000000">
                <a:alpha val="0"/>
              </a:srgbClr>
            </a:solidFill>
          </p:spPr>
        </p:sp>
        <p:sp>
          <p:nvSpPr>
            <p:cNvPr id="14" name="TextBox 14"/>
            <p:cNvSpPr txBox="1"/>
            <p:nvPr/>
          </p:nvSpPr>
          <p:spPr>
            <a:xfrm>
              <a:off x="0" y="-19050"/>
              <a:ext cx="3226184" cy="12235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Inconsistent data formatting on website.</a:t>
              </a:r>
            </a:p>
          </p:txBody>
        </p:sp>
      </p:grpSp>
      <p:grpSp>
        <p:nvGrpSpPr>
          <p:cNvPr id="15" name="Group 15"/>
          <p:cNvGrpSpPr/>
          <p:nvPr/>
        </p:nvGrpSpPr>
        <p:grpSpPr>
          <a:xfrm>
            <a:off x="3724852" y="4976822"/>
            <a:ext cx="2837213" cy="1320952"/>
            <a:chOff x="0" y="0"/>
            <a:chExt cx="3782950" cy="1761269"/>
          </a:xfrm>
        </p:grpSpPr>
        <p:sp>
          <p:nvSpPr>
            <p:cNvPr id="16" name="Freeform 16"/>
            <p:cNvSpPr/>
            <p:nvPr/>
          </p:nvSpPr>
          <p:spPr>
            <a:xfrm>
              <a:off x="7112" y="7112"/>
              <a:ext cx="3768725" cy="1747012"/>
            </a:xfrm>
            <a:custGeom>
              <a:avLst/>
              <a:gdLst/>
              <a:ahLst/>
              <a:cxnLst/>
              <a:rect l="l" t="t" r="r" b="b"/>
              <a:pathLst>
                <a:path w="3768725" h="1747012">
                  <a:moveTo>
                    <a:pt x="0" y="107950"/>
                  </a:moveTo>
                  <a:cubicBezTo>
                    <a:pt x="0" y="48387"/>
                    <a:pt x="48514" y="0"/>
                    <a:pt x="108458" y="0"/>
                  </a:cubicBezTo>
                  <a:lnTo>
                    <a:pt x="3660267" y="0"/>
                  </a:lnTo>
                  <a:cubicBezTo>
                    <a:pt x="3720084" y="0"/>
                    <a:pt x="3768725" y="48260"/>
                    <a:pt x="3768725" y="107950"/>
                  </a:cubicBezTo>
                  <a:lnTo>
                    <a:pt x="3768725" y="1639062"/>
                  </a:lnTo>
                  <a:cubicBezTo>
                    <a:pt x="3768725" y="1698625"/>
                    <a:pt x="3720211" y="1747012"/>
                    <a:pt x="3660267" y="1747012"/>
                  </a:cubicBezTo>
                  <a:lnTo>
                    <a:pt x="108458" y="1747012"/>
                  </a:lnTo>
                  <a:cubicBezTo>
                    <a:pt x="48641" y="1747012"/>
                    <a:pt x="0" y="1698752"/>
                    <a:pt x="0" y="1639062"/>
                  </a:cubicBezTo>
                  <a:close/>
                </a:path>
              </a:pathLst>
            </a:custGeom>
            <a:solidFill>
              <a:srgbClr val="07836F"/>
            </a:solidFill>
          </p:spPr>
        </p:sp>
        <p:sp>
          <p:nvSpPr>
            <p:cNvPr id="17" name="Freeform 17"/>
            <p:cNvSpPr/>
            <p:nvPr/>
          </p:nvSpPr>
          <p:spPr>
            <a:xfrm>
              <a:off x="0" y="0"/>
              <a:ext cx="3782949" cy="1761236"/>
            </a:xfrm>
            <a:custGeom>
              <a:avLst/>
              <a:gdLst/>
              <a:ahLst/>
              <a:cxnLst/>
              <a:rect l="l" t="t" r="r" b="b"/>
              <a:pathLst>
                <a:path w="3782949" h="1761236">
                  <a:moveTo>
                    <a:pt x="0" y="115062"/>
                  </a:moveTo>
                  <a:cubicBezTo>
                    <a:pt x="0" y="51435"/>
                    <a:pt x="51816" y="0"/>
                    <a:pt x="115570" y="0"/>
                  </a:cubicBezTo>
                  <a:lnTo>
                    <a:pt x="3667379" y="0"/>
                  </a:lnTo>
                  <a:lnTo>
                    <a:pt x="3667379" y="7112"/>
                  </a:lnTo>
                  <a:lnTo>
                    <a:pt x="3667379" y="0"/>
                  </a:lnTo>
                  <a:cubicBezTo>
                    <a:pt x="3731133" y="0"/>
                    <a:pt x="3782949" y="51435"/>
                    <a:pt x="3782949" y="115062"/>
                  </a:cubicBezTo>
                  <a:lnTo>
                    <a:pt x="3775837" y="115062"/>
                  </a:lnTo>
                  <a:lnTo>
                    <a:pt x="3782949" y="115062"/>
                  </a:lnTo>
                  <a:lnTo>
                    <a:pt x="3782949" y="1646174"/>
                  </a:lnTo>
                  <a:lnTo>
                    <a:pt x="3775837" y="1646174"/>
                  </a:lnTo>
                  <a:lnTo>
                    <a:pt x="3782949" y="1646174"/>
                  </a:lnTo>
                  <a:cubicBezTo>
                    <a:pt x="3782949" y="1709801"/>
                    <a:pt x="3731133" y="1761236"/>
                    <a:pt x="3667379" y="1761236"/>
                  </a:cubicBezTo>
                  <a:lnTo>
                    <a:pt x="3667379" y="1754124"/>
                  </a:lnTo>
                  <a:lnTo>
                    <a:pt x="3667379" y="1761236"/>
                  </a:lnTo>
                  <a:lnTo>
                    <a:pt x="115570" y="1761236"/>
                  </a:lnTo>
                  <a:lnTo>
                    <a:pt x="115570" y="1754124"/>
                  </a:lnTo>
                  <a:lnTo>
                    <a:pt x="115570" y="1761236"/>
                  </a:lnTo>
                  <a:cubicBezTo>
                    <a:pt x="51816" y="1761236"/>
                    <a:pt x="0" y="1709801"/>
                    <a:pt x="0" y="1646174"/>
                  </a:cubicBezTo>
                  <a:lnTo>
                    <a:pt x="0" y="115062"/>
                  </a:lnTo>
                  <a:lnTo>
                    <a:pt x="7112" y="115062"/>
                  </a:lnTo>
                  <a:lnTo>
                    <a:pt x="0" y="115062"/>
                  </a:lnTo>
                  <a:moveTo>
                    <a:pt x="14224" y="115062"/>
                  </a:moveTo>
                  <a:lnTo>
                    <a:pt x="14224" y="1646174"/>
                  </a:lnTo>
                  <a:lnTo>
                    <a:pt x="7112" y="1646174"/>
                  </a:lnTo>
                  <a:lnTo>
                    <a:pt x="14224" y="1646174"/>
                  </a:lnTo>
                  <a:cubicBezTo>
                    <a:pt x="14224" y="1701800"/>
                    <a:pt x="59563" y="1747012"/>
                    <a:pt x="115443" y="1747012"/>
                  </a:cubicBezTo>
                  <a:lnTo>
                    <a:pt x="3667379" y="1747012"/>
                  </a:lnTo>
                  <a:cubicBezTo>
                    <a:pt x="3723386" y="1747012"/>
                    <a:pt x="3768598" y="1701800"/>
                    <a:pt x="3768598" y="1646174"/>
                  </a:cubicBezTo>
                  <a:lnTo>
                    <a:pt x="3768598" y="115062"/>
                  </a:lnTo>
                  <a:cubicBezTo>
                    <a:pt x="3768598" y="59436"/>
                    <a:pt x="3723259" y="14224"/>
                    <a:pt x="3667379" y="14224"/>
                  </a:cubicBezTo>
                  <a:lnTo>
                    <a:pt x="115570" y="14224"/>
                  </a:lnTo>
                  <a:lnTo>
                    <a:pt x="115570" y="7112"/>
                  </a:lnTo>
                  <a:lnTo>
                    <a:pt x="115570" y="14224"/>
                  </a:lnTo>
                  <a:cubicBezTo>
                    <a:pt x="59563" y="14224"/>
                    <a:pt x="14351" y="59436"/>
                    <a:pt x="14351" y="115062"/>
                  </a:cubicBezTo>
                  <a:close/>
                </a:path>
              </a:pathLst>
            </a:custGeom>
            <a:solidFill>
              <a:srgbClr val="07836F"/>
            </a:solidFill>
          </p:spPr>
        </p:sp>
      </p:grpSp>
      <p:grpSp>
        <p:nvGrpSpPr>
          <p:cNvPr id="18" name="Group 18"/>
          <p:cNvGrpSpPr/>
          <p:nvPr/>
        </p:nvGrpSpPr>
        <p:grpSpPr>
          <a:xfrm>
            <a:off x="3933639" y="5185609"/>
            <a:ext cx="2419638" cy="602252"/>
            <a:chOff x="0" y="0"/>
            <a:chExt cx="3226184" cy="803003"/>
          </a:xfrm>
        </p:grpSpPr>
        <p:sp>
          <p:nvSpPr>
            <p:cNvPr id="19" name="Freeform 19"/>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20" name="TextBox 20"/>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Limited new car listings.</a:t>
              </a:r>
            </a:p>
          </p:txBody>
        </p:sp>
      </p:grpSp>
      <p:grpSp>
        <p:nvGrpSpPr>
          <p:cNvPr id="21" name="Group 21"/>
          <p:cNvGrpSpPr/>
          <p:nvPr/>
        </p:nvGrpSpPr>
        <p:grpSpPr>
          <a:xfrm>
            <a:off x="6744063" y="4976822"/>
            <a:ext cx="2837213" cy="1320952"/>
            <a:chOff x="0" y="0"/>
            <a:chExt cx="3782950" cy="1761269"/>
          </a:xfrm>
        </p:grpSpPr>
        <p:sp>
          <p:nvSpPr>
            <p:cNvPr id="22" name="Freeform 22"/>
            <p:cNvSpPr/>
            <p:nvPr/>
          </p:nvSpPr>
          <p:spPr>
            <a:xfrm>
              <a:off x="7112" y="7112"/>
              <a:ext cx="3768725" cy="1747012"/>
            </a:xfrm>
            <a:custGeom>
              <a:avLst/>
              <a:gdLst/>
              <a:ahLst/>
              <a:cxnLst/>
              <a:rect l="l" t="t" r="r" b="b"/>
              <a:pathLst>
                <a:path w="3768725" h="1747012">
                  <a:moveTo>
                    <a:pt x="0" y="107950"/>
                  </a:moveTo>
                  <a:cubicBezTo>
                    <a:pt x="0" y="48387"/>
                    <a:pt x="48514" y="0"/>
                    <a:pt x="108458" y="0"/>
                  </a:cubicBezTo>
                  <a:lnTo>
                    <a:pt x="3660267" y="0"/>
                  </a:lnTo>
                  <a:cubicBezTo>
                    <a:pt x="3720084" y="0"/>
                    <a:pt x="3768725" y="48260"/>
                    <a:pt x="3768725" y="107950"/>
                  </a:cubicBezTo>
                  <a:lnTo>
                    <a:pt x="3768725" y="1639062"/>
                  </a:lnTo>
                  <a:cubicBezTo>
                    <a:pt x="3768725" y="1698625"/>
                    <a:pt x="3720211" y="1747012"/>
                    <a:pt x="3660267" y="1747012"/>
                  </a:cubicBezTo>
                  <a:lnTo>
                    <a:pt x="108458" y="1747012"/>
                  </a:lnTo>
                  <a:cubicBezTo>
                    <a:pt x="48641" y="1747012"/>
                    <a:pt x="0" y="1698752"/>
                    <a:pt x="0" y="1639062"/>
                  </a:cubicBezTo>
                  <a:close/>
                </a:path>
              </a:pathLst>
            </a:custGeom>
            <a:solidFill>
              <a:srgbClr val="07836F"/>
            </a:solidFill>
          </p:spPr>
        </p:sp>
        <p:sp>
          <p:nvSpPr>
            <p:cNvPr id="23" name="Freeform 23"/>
            <p:cNvSpPr/>
            <p:nvPr/>
          </p:nvSpPr>
          <p:spPr>
            <a:xfrm>
              <a:off x="0" y="0"/>
              <a:ext cx="3782949" cy="1761236"/>
            </a:xfrm>
            <a:custGeom>
              <a:avLst/>
              <a:gdLst/>
              <a:ahLst/>
              <a:cxnLst/>
              <a:rect l="l" t="t" r="r" b="b"/>
              <a:pathLst>
                <a:path w="3782949" h="1761236">
                  <a:moveTo>
                    <a:pt x="0" y="115062"/>
                  </a:moveTo>
                  <a:cubicBezTo>
                    <a:pt x="0" y="51435"/>
                    <a:pt x="51816" y="0"/>
                    <a:pt x="115570" y="0"/>
                  </a:cubicBezTo>
                  <a:lnTo>
                    <a:pt x="3667379" y="0"/>
                  </a:lnTo>
                  <a:lnTo>
                    <a:pt x="3667379" y="7112"/>
                  </a:lnTo>
                  <a:lnTo>
                    <a:pt x="3667379" y="0"/>
                  </a:lnTo>
                  <a:cubicBezTo>
                    <a:pt x="3731133" y="0"/>
                    <a:pt x="3782949" y="51435"/>
                    <a:pt x="3782949" y="115062"/>
                  </a:cubicBezTo>
                  <a:lnTo>
                    <a:pt x="3775837" y="115062"/>
                  </a:lnTo>
                  <a:lnTo>
                    <a:pt x="3782949" y="115062"/>
                  </a:lnTo>
                  <a:lnTo>
                    <a:pt x="3782949" y="1646174"/>
                  </a:lnTo>
                  <a:lnTo>
                    <a:pt x="3775837" y="1646174"/>
                  </a:lnTo>
                  <a:lnTo>
                    <a:pt x="3782949" y="1646174"/>
                  </a:lnTo>
                  <a:cubicBezTo>
                    <a:pt x="3782949" y="1709801"/>
                    <a:pt x="3731133" y="1761236"/>
                    <a:pt x="3667379" y="1761236"/>
                  </a:cubicBezTo>
                  <a:lnTo>
                    <a:pt x="3667379" y="1754124"/>
                  </a:lnTo>
                  <a:lnTo>
                    <a:pt x="3667379" y="1761236"/>
                  </a:lnTo>
                  <a:lnTo>
                    <a:pt x="115570" y="1761236"/>
                  </a:lnTo>
                  <a:lnTo>
                    <a:pt x="115570" y="1754124"/>
                  </a:lnTo>
                  <a:lnTo>
                    <a:pt x="115570" y="1761236"/>
                  </a:lnTo>
                  <a:cubicBezTo>
                    <a:pt x="51816" y="1761236"/>
                    <a:pt x="0" y="1709801"/>
                    <a:pt x="0" y="1646174"/>
                  </a:cubicBezTo>
                  <a:lnTo>
                    <a:pt x="0" y="115062"/>
                  </a:lnTo>
                  <a:lnTo>
                    <a:pt x="7112" y="115062"/>
                  </a:lnTo>
                  <a:lnTo>
                    <a:pt x="0" y="115062"/>
                  </a:lnTo>
                  <a:moveTo>
                    <a:pt x="14224" y="115062"/>
                  </a:moveTo>
                  <a:lnTo>
                    <a:pt x="14224" y="1646174"/>
                  </a:lnTo>
                  <a:lnTo>
                    <a:pt x="7112" y="1646174"/>
                  </a:lnTo>
                  <a:lnTo>
                    <a:pt x="14224" y="1646174"/>
                  </a:lnTo>
                  <a:cubicBezTo>
                    <a:pt x="14224" y="1701800"/>
                    <a:pt x="59563" y="1747012"/>
                    <a:pt x="115443" y="1747012"/>
                  </a:cubicBezTo>
                  <a:lnTo>
                    <a:pt x="3667379" y="1747012"/>
                  </a:lnTo>
                  <a:cubicBezTo>
                    <a:pt x="3723386" y="1747012"/>
                    <a:pt x="3768598" y="1701800"/>
                    <a:pt x="3768598" y="1646174"/>
                  </a:cubicBezTo>
                  <a:lnTo>
                    <a:pt x="3768598" y="115062"/>
                  </a:lnTo>
                  <a:cubicBezTo>
                    <a:pt x="3768598" y="59436"/>
                    <a:pt x="3723259" y="14224"/>
                    <a:pt x="3667379" y="14224"/>
                  </a:cubicBezTo>
                  <a:lnTo>
                    <a:pt x="115570" y="14224"/>
                  </a:lnTo>
                  <a:lnTo>
                    <a:pt x="115570" y="7112"/>
                  </a:lnTo>
                  <a:lnTo>
                    <a:pt x="115570" y="14224"/>
                  </a:lnTo>
                  <a:cubicBezTo>
                    <a:pt x="59563" y="14224"/>
                    <a:pt x="14351" y="59436"/>
                    <a:pt x="14351" y="115062"/>
                  </a:cubicBezTo>
                  <a:close/>
                </a:path>
              </a:pathLst>
            </a:custGeom>
            <a:solidFill>
              <a:srgbClr val="07836F"/>
            </a:solidFill>
          </p:spPr>
        </p:sp>
      </p:grpSp>
      <p:grpSp>
        <p:nvGrpSpPr>
          <p:cNvPr id="24" name="Group 24"/>
          <p:cNvGrpSpPr/>
          <p:nvPr/>
        </p:nvGrpSpPr>
        <p:grpSpPr>
          <a:xfrm>
            <a:off x="6952850" y="5185609"/>
            <a:ext cx="2419638" cy="903377"/>
            <a:chOff x="0" y="0"/>
            <a:chExt cx="3226184" cy="1204503"/>
          </a:xfrm>
        </p:grpSpPr>
        <p:sp>
          <p:nvSpPr>
            <p:cNvPr id="25" name="Freeform 25"/>
            <p:cNvSpPr/>
            <p:nvPr/>
          </p:nvSpPr>
          <p:spPr>
            <a:xfrm>
              <a:off x="0" y="0"/>
              <a:ext cx="3226184" cy="1204503"/>
            </a:xfrm>
            <a:custGeom>
              <a:avLst/>
              <a:gdLst/>
              <a:ahLst/>
              <a:cxnLst/>
              <a:rect l="l" t="t" r="r" b="b"/>
              <a:pathLst>
                <a:path w="3226184" h="1204503">
                  <a:moveTo>
                    <a:pt x="0" y="0"/>
                  </a:moveTo>
                  <a:lnTo>
                    <a:pt x="3226184" y="0"/>
                  </a:lnTo>
                  <a:lnTo>
                    <a:pt x="3226184" y="1204503"/>
                  </a:lnTo>
                  <a:lnTo>
                    <a:pt x="0" y="1204503"/>
                  </a:lnTo>
                  <a:close/>
                </a:path>
              </a:pathLst>
            </a:custGeom>
            <a:solidFill>
              <a:srgbClr val="07836F">
                <a:alpha val="0"/>
              </a:srgbClr>
            </a:solidFill>
          </p:spPr>
        </p:sp>
        <p:sp>
          <p:nvSpPr>
            <p:cNvPr id="26" name="TextBox 26"/>
            <p:cNvSpPr txBox="1"/>
            <p:nvPr/>
          </p:nvSpPr>
          <p:spPr>
            <a:xfrm>
              <a:off x="0" y="-19050"/>
              <a:ext cx="3226184" cy="12235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Mitigation: Manual validation and outlier removal.</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5904644" cy="764212"/>
            <a:chOff x="0" y="0"/>
            <a:chExt cx="7872859" cy="1018949"/>
          </a:xfrm>
        </p:grpSpPr>
        <p:sp>
          <p:nvSpPr>
            <p:cNvPr id="7" name="Freeform 7"/>
            <p:cNvSpPr/>
            <p:nvPr/>
          </p:nvSpPr>
          <p:spPr>
            <a:xfrm>
              <a:off x="0" y="0"/>
              <a:ext cx="7872859" cy="1018949"/>
            </a:xfrm>
            <a:custGeom>
              <a:avLst/>
              <a:gdLst/>
              <a:ahLst/>
              <a:cxnLst/>
              <a:rect l="l" t="t" r="r" b="b"/>
              <a:pathLst>
                <a:path w="7872859" h="1018949">
                  <a:moveTo>
                    <a:pt x="0" y="0"/>
                  </a:moveTo>
                  <a:lnTo>
                    <a:pt x="7872859" y="0"/>
                  </a:lnTo>
                  <a:lnTo>
                    <a:pt x="7872859" y="1018949"/>
                  </a:lnTo>
                  <a:lnTo>
                    <a:pt x="0" y="1018949"/>
                  </a:lnTo>
                  <a:close/>
                </a:path>
              </a:pathLst>
            </a:custGeom>
            <a:solidFill>
              <a:srgbClr val="000000">
                <a:alpha val="0"/>
              </a:srgbClr>
            </a:solidFill>
          </p:spPr>
        </p:sp>
        <p:sp>
          <p:nvSpPr>
            <p:cNvPr id="8" name="TextBox 8"/>
            <p:cNvSpPr txBox="1"/>
            <p:nvPr/>
          </p:nvSpPr>
          <p:spPr>
            <a:xfrm>
              <a:off x="0" y="-19050"/>
              <a:ext cx="7872859" cy="1037999"/>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Recommendations (</a:t>
              </a:r>
              <a:r>
                <a:rPr lang="en-US" sz="3761" b="1">
                  <a:solidFill>
                    <a:srgbClr val="07836F"/>
                  </a:solidFill>
                  <a:latin typeface="Lato Bold"/>
                  <a:ea typeface="Lato Bold"/>
                  <a:cs typeface="Lato Bold"/>
                  <a:sym typeface="Lato Bold"/>
                </a:rPr>
                <a:t>Buyers</a:t>
              </a:r>
              <a:r>
                <a:rPr lang="en-US" sz="3761" b="1">
                  <a:solidFill>
                    <a:srgbClr val="111A23"/>
                  </a:solidFill>
                  <a:latin typeface="Lato Bold"/>
                  <a:ea typeface="Lato Bold"/>
                  <a:cs typeface="Lato Bold"/>
                  <a:sym typeface="Lato Bold"/>
                </a:rPr>
                <a:t>)</a:t>
              </a:r>
            </a:p>
          </p:txBody>
        </p:sp>
      </p:grpSp>
      <p:grpSp>
        <p:nvGrpSpPr>
          <p:cNvPr id="9" name="Group 9"/>
          <p:cNvGrpSpPr/>
          <p:nvPr/>
        </p:nvGrpSpPr>
        <p:grpSpPr>
          <a:xfrm>
            <a:off x="705641" y="1683609"/>
            <a:ext cx="8875718" cy="3847663"/>
            <a:chOff x="0" y="0"/>
            <a:chExt cx="11834291" cy="5130218"/>
          </a:xfrm>
        </p:grpSpPr>
        <p:sp>
          <p:nvSpPr>
            <p:cNvPr id="10" name="Freeform 10"/>
            <p:cNvSpPr/>
            <p:nvPr/>
          </p:nvSpPr>
          <p:spPr>
            <a:xfrm>
              <a:off x="7112" y="7112"/>
              <a:ext cx="11820017" cy="5116068"/>
            </a:xfrm>
            <a:custGeom>
              <a:avLst/>
              <a:gdLst/>
              <a:ahLst/>
              <a:cxnLst/>
              <a:rect l="l" t="t" r="r" b="b"/>
              <a:pathLst>
                <a:path w="11820017" h="5116068">
                  <a:moveTo>
                    <a:pt x="0" y="107950"/>
                  </a:moveTo>
                  <a:cubicBezTo>
                    <a:pt x="0" y="48387"/>
                    <a:pt x="48387" y="0"/>
                    <a:pt x="108077" y="0"/>
                  </a:cubicBezTo>
                  <a:lnTo>
                    <a:pt x="11711940" y="0"/>
                  </a:lnTo>
                  <a:cubicBezTo>
                    <a:pt x="11771630" y="0"/>
                    <a:pt x="11820017" y="48260"/>
                    <a:pt x="11820017" y="107950"/>
                  </a:cubicBezTo>
                  <a:lnTo>
                    <a:pt x="11820017" y="5008118"/>
                  </a:lnTo>
                  <a:cubicBezTo>
                    <a:pt x="11820017" y="5067681"/>
                    <a:pt x="11771630" y="5116068"/>
                    <a:pt x="11711940" y="5116068"/>
                  </a:cubicBezTo>
                  <a:lnTo>
                    <a:pt x="108077" y="5116068"/>
                  </a:lnTo>
                  <a:cubicBezTo>
                    <a:pt x="48387" y="5116068"/>
                    <a:pt x="0" y="5067808"/>
                    <a:pt x="0" y="5008118"/>
                  </a:cubicBezTo>
                  <a:close/>
                </a:path>
              </a:pathLst>
            </a:custGeom>
            <a:solidFill>
              <a:srgbClr val="07836F"/>
            </a:solidFill>
          </p:spPr>
        </p:sp>
        <p:sp>
          <p:nvSpPr>
            <p:cNvPr id="11" name="Freeform 11"/>
            <p:cNvSpPr/>
            <p:nvPr/>
          </p:nvSpPr>
          <p:spPr>
            <a:xfrm>
              <a:off x="0" y="0"/>
              <a:ext cx="11834241" cy="5130292"/>
            </a:xfrm>
            <a:custGeom>
              <a:avLst/>
              <a:gdLst/>
              <a:ahLst/>
              <a:cxnLst/>
              <a:rect l="l" t="t" r="r" b="b"/>
              <a:pathLst>
                <a:path w="11834241" h="5130292">
                  <a:moveTo>
                    <a:pt x="0" y="115062"/>
                  </a:moveTo>
                  <a:cubicBezTo>
                    <a:pt x="0" y="51435"/>
                    <a:pt x="51562" y="0"/>
                    <a:pt x="115189" y="0"/>
                  </a:cubicBezTo>
                  <a:lnTo>
                    <a:pt x="11719052" y="0"/>
                  </a:lnTo>
                  <a:lnTo>
                    <a:pt x="11719052" y="7112"/>
                  </a:lnTo>
                  <a:lnTo>
                    <a:pt x="11719052" y="0"/>
                  </a:lnTo>
                  <a:cubicBezTo>
                    <a:pt x="11782679" y="0"/>
                    <a:pt x="11834241" y="51435"/>
                    <a:pt x="11834241" y="115062"/>
                  </a:cubicBezTo>
                  <a:lnTo>
                    <a:pt x="11827129" y="115062"/>
                  </a:lnTo>
                  <a:lnTo>
                    <a:pt x="11834241" y="115062"/>
                  </a:lnTo>
                  <a:lnTo>
                    <a:pt x="11834241" y="5015230"/>
                  </a:lnTo>
                  <a:lnTo>
                    <a:pt x="11827129" y="5015230"/>
                  </a:lnTo>
                  <a:lnTo>
                    <a:pt x="11834241" y="5015230"/>
                  </a:lnTo>
                  <a:cubicBezTo>
                    <a:pt x="11834241" y="5078730"/>
                    <a:pt x="11782679" y="5130292"/>
                    <a:pt x="11719052" y="5130292"/>
                  </a:cubicBezTo>
                  <a:lnTo>
                    <a:pt x="11719052" y="5123180"/>
                  </a:lnTo>
                  <a:lnTo>
                    <a:pt x="11719052" y="5130292"/>
                  </a:lnTo>
                  <a:lnTo>
                    <a:pt x="115189" y="5130292"/>
                  </a:lnTo>
                  <a:lnTo>
                    <a:pt x="115189" y="5123180"/>
                  </a:lnTo>
                  <a:lnTo>
                    <a:pt x="115189" y="5130292"/>
                  </a:lnTo>
                  <a:cubicBezTo>
                    <a:pt x="51562" y="5130165"/>
                    <a:pt x="0" y="5078730"/>
                    <a:pt x="0" y="5015230"/>
                  </a:cubicBezTo>
                  <a:lnTo>
                    <a:pt x="0" y="115062"/>
                  </a:lnTo>
                  <a:lnTo>
                    <a:pt x="7112" y="115062"/>
                  </a:lnTo>
                  <a:lnTo>
                    <a:pt x="0" y="115062"/>
                  </a:lnTo>
                  <a:moveTo>
                    <a:pt x="14224" y="115062"/>
                  </a:moveTo>
                  <a:lnTo>
                    <a:pt x="14224" y="5015230"/>
                  </a:lnTo>
                  <a:lnTo>
                    <a:pt x="7112" y="5015230"/>
                  </a:lnTo>
                  <a:lnTo>
                    <a:pt x="14224" y="5015230"/>
                  </a:lnTo>
                  <a:cubicBezTo>
                    <a:pt x="14224" y="5070856"/>
                    <a:pt x="59436" y="5115941"/>
                    <a:pt x="115189" y="5115941"/>
                  </a:cubicBezTo>
                  <a:lnTo>
                    <a:pt x="11719052" y="5115941"/>
                  </a:lnTo>
                  <a:cubicBezTo>
                    <a:pt x="11774805" y="5115941"/>
                    <a:pt x="11820017" y="5070856"/>
                    <a:pt x="11820017" y="5015230"/>
                  </a:cubicBezTo>
                  <a:lnTo>
                    <a:pt x="11820017" y="115062"/>
                  </a:lnTo>
                  <a:cubicBezTo>
                    <a:pt x="11820017" y="59436"/>
                    <a:pt x="11774805" y="14351"/>
                    <a:pt x="11719052" y="14351"/>
                  </a:cubicBezTo>
                  <a:lnTo>
                    <a:pt x="115189" y="14351"/>
                  </a:lnTo>
                  <a:lnTo>
                    <a:pt x="115189" y="7112"/>
                  </a:lnTo>
                  <a:lnTo>
                    <a:pt x="115189" y="14224"/>
                  </a:lnTo>
                  <a:cubicBezTo>
                    <a:pt x="59436" y="14224"/>
                    <a:pt x="14224" y="59309"/>
                    <a:pt x="14224" y="114935"/>
                  </a:cubicBezTo>
                  <a:close/>
                </a:path>
              </a:pathLst>
            </a:custGeom>
            <a:solidFill>
              <a:srgbClr val="07836F"/>
            </a:solidFill>
          </p:spPr>
        </p:sp>
      </p:grpSp>
      <p:grpSp>
        <p:nvGrpSpPr>
          <p:cNvPr id="12" name="Group 12"/>
          <p:cNvGrpSpPr/>
          <p:nvPr/>
        </p:nvGrpSpPr>
        <p:grpSpPr>
          <a:xfrm>
            <a:off x="914428" y="1892396"/>
            <a:ext cx="8458144" cy="308325"/>
            <a:chOff x="0" y="0"/>
            <a:chExt cx="11277526" cy="411100"/>
          </a:xfrm>
        </p:grpSpPr>
        <p:sp>
          <p:nvSpPr>
            <p:cNvPr id="13" name="Freeform 13"/>
            <p:cNvSpPr/>
            <p:nvPr/>
          </p:nvSpPr>
          <p:spPr>
            <a:xfrm>
              <a:off x="0" y="0"/>
              <a:ext cx="11277526" cy="411100"/>
            </a:xfrm>
            <a:custGeom>
              <a:avLst/>
              <a:gdLst/>
              <a:ahLst/>
              <a:cxnLst/>
              <a:rect l="l" t="t" r="r" b="b"/>
              <a:pathLst>
                <a:path w="11277526" h="411100">
                  <a:moveTo>
                    <a:pt x="0" y="0"/>
                  </a:moveTo>
                  <a:lnTo>
                    <a:pt x="11277526" y="0"/>
                  </a:lnTo>
                  <a:lnTo>
                    <a:pt x="11277526" y="411100"/>
                  </a:lnTo>
                  <a:lnTo>
                    <a:pt x="0" y="411100"/>
                  </a:lnTo>
                  <a:close/>
                </a:path>
              </a:pathLst>
            </a:custGeom>
            <a:solidFill>
              <a:srgbClr val="000000">
                <a:alpha val="0"/>
              </a:srgbClr>
            </a:solidFill>
          </p:spPr>
        </p:sp>
        <p:sp>
          <p:nvSpPr>
            <p:cNvPr id="14" name="TextBox 14"/>
            <p:cNvSpPr txBox="1"/>
            <p:nvPr/>
          </p:nvSpPr>
          <p:spPr>
            <a:xfrm>
              <a:off x="0" y="-66675"/>
              <a:ext cx="11277526" cy="477775"/>
            </a:xfrm>
            <a:prstGeom prst="rect">
              <a:avLst/>
            </a:prstGeom>
          </p:spPr>
          <p:txBody>
            <a:bodyPr lIns="0" tIns="0" rIns="0" bIns="0" rtlCol="0" anchor="t"/>
            <a:lstStyle/>
            <a:p>
              <a:pPr algn="l">
                <a:lnSpc>
                  <a:spcPts val="2425"/>
                </a:lnSpc>
              </a:pPr>
              <a:r>
                <a:rPr lang="en-US" sz="1511">
                  <a:solidFill>
                    <a:srgbClr val="FFFFFF"/>
                  </a:solidFill>
                  <a:latin typeface="Lato"/>
                  <a:ea typeface="Lato"/>
                  <a:cs typeface="Lato"/>
                  <a:sym typeface="Lato"/>
                </a:rPr>
                <a:t>For buyers in the Nigerian car market, the data reveals distinct trends based on budget ranges.</a:t>
              </a:r>
            </a:p>
          </p:txBody>
        </p:sp>
      </p:grpSp>
      <p:grpSp>
        <p:nvGrpSpPr>
          <p:cNvPr id="15" name="Group 15"/>
          <p:cNvGrpSpPr/>
          <p:nvPr/>
        </p:nvGrpSpPr>
        <p:grpSpPr>
          <a:xfrm>
            <a:off x="914428" y="2316333"/>
            <a:ext cx="8458144" cy="1233302"/>
            <a:chOff x="0" y="0"/>
            <a:chExt cx="11277526" cy="1644402"/>
          </a:xfrm>
        </p:grpSpPr>
        <p:sp>
          <p:nvSpPr>
            <p:cNvPr id="16" name="Freeform 16"/>
            <p:cNvSpPr/>
            <p:nvPr/>
          </p:nvSpPr>
          <p:spPr>
            <a:xfrm>
              <a:off x="0" y="0"/>
              <a:ext cx="11277526" cy="1644402"/>
            </a:xfrm>
            <a:custGeom>
              <a:avLst/>
              <a:gdLst/>
              <a:ahLst/>
              <a:cxnLst/>
              <a:rect l="l" t="t" r="r" b="b"/>
              <a:pathLst>
                <a:path w="11277526" h="1644402">
                  <a:moveTo>
                    <a:pt x="0" y="0"/>
                  </a:moveTo>
                  <a:lnTo>
                    <a:pt x="11277526" y="0"/>
                  </a:lnTo>
                  <a:lnTo>
                    <a:pt x="11277526" y="1644402"/>
                  </a:lnTo>
                  <a:lnTo>
                    <a:pt x="0" y="1644402"/>
                  </a:lnTo>
                  <a:close/>
                </a:path>
              </a:pathLst>
            </a:custGeom>
            <a:solidFill>
              <a:srgbClr val="000000">
                <a:alpha val="0"/>
              </a:srgbClr>
            </a:solidFill>
          </p:spPr>
        </p:sp>
        <p:sp>
          <p:nvSpPr>
            <p:cNvPr id="17" name="TextBox 17"/>
            <p:cNvSpPr txBox="1"/>
            <p:nvPr/>
          </p:nvSpPr>
          <p:spPr>
            <a:xfrm>
              <a:off x="0" y="-66675"/>
              <a:ext cx="11277526" cy="1711077"/>
            </a:xfrm>
            <a:prstGeom prst="rect">
              <a:avLst/>
            </a:prstGeom>
          </p:spPr>
          <p:txBody>
            <a:bodyPr lIns="0" tIns="0" rIns="0" bIns="0" rtlCol="0" anchor="t"/>
            <a:lstStyle/>
            <a:p>
              <a:pPr algn="l">
                <a:lnSpc>
                  <a:spcPts val="2425"/>
                </a:lnSpc>
              </a:pPr>
              <a:r>
                <a:rPr lang="en-US" sz="1511">
                  <a:solidFill>
                    <a:srgbClr val="FFFFFF"/>
                  </a:solidFill>
                  <a:latin typeface="Lato"/>
                  <a:ea typeface="Lato"/>
                  <a:cs typeface="Lato"/>
                  <a:sym typeface="Lato"/>
                </a:rPr>
                <a:t>For the budget-conscious buyers, those with a budget under ₦10 million, the data shows a strong presence of Toyota, Honda, and Lexus options. Toyota leads the pack with 683 options at an average price of ₦5,904,244, followed by Honda with 225 options at an average of ₦4,577,947, and Lexus with 153 options at an average of ₦6,889,428.</a:t>
              </a:r>
            </a:p>
          </p:txBody>
        </p:sp>
      </p:grpSp>
      <p:grpSp>
        <p:nvGrpSpPr>
          <p:cNvPr id="18" name="Group 18"/>
          <p:cNvGrpSpPr/>
          <p:nvPr/>
        </p:nvGrpSpPr>
        <p:grpSpPr>
          <a:xfrm>
            <a:off x="914428" y="3665246"/>
            <a:ext cx="8458144" cy="1233302"/>
            <a:chOff x="0" y="0"/>
            <a:chExt cx="11277526" cy="1644402"/>
          </a:xfrm>
        </p:grpSpPr>
        <p:sp>
          <p:nvSpPr>
            <p:cNvPr id="19" name="Freeform 19"/>
            <p:cNvSpPr/>
            <p:nvPr/>
          </p:nvSpPr>
          <p:spPr>
            <a:xfrm>
              <a:off x="0" y="0"/>
              <a:ext cx="11277526" cy="1644402"/>
            </a:xfrm>
            <a:custGeom>
              <a:avLst/>
              <a:gdLst/>
              <a:ahLst/>
              <a:cxnLst/>
              <a:rect l="l" t="t" r="r" b="b"/>
              <a:pathLst>
                <a:path w="11277526" h="1644402">
                  <a:moveTo>
                    <a:pt x="0" y="0"/>
                  </a:moveTo>
                  <a:lnTo>
                    <a:pt x="11277526" y="0"/>
                  </a:lnTo>
                  <a:lnTo>
                    <a:pt x="11277526" y="1644402"/>
                  </a:lnTo>
                  <a:lnTo>
                    <a:pt x="0" y="1644402"/>
                  </a:lnTo>
                  <a:close/>
                </a:path>
              </a:pathLst>
            </a:custGeom>
            <a:solidFill>
              <a:srgbClr val="000000">
                <a:alpha val="0"/>
              </a:srgbClr>
            </a:solidFill>
          </p:spPr>
        </p:sp>
        <p:sp>
          <p:nvSpPr>
            <p:cNvPr id="20" name="TextBox 20"/>
            <p:cNvSpPr txBox="1"/>
            <p:nvPr/>
          </p:nvSpPr>
          <p:spPr>
            <a:xfrm>
              <a:off x="0" y="-66675"/>
              <a:ext cx="11277526" cy="1711077"/>
            </a:xfrm>
            <a:prstGeom prst="rect">
              <a:avLst/>
            </a:prstGeom>
          </p:spPr>
          <p:txBody>
            <a:bodyPr lIns="0" tIns="0" rIns="0" bIns="0" rtlCol="0" anchor="t"/>
            <a:lstStyle/>
            <a:p>
              <a:pPr algn="l">
                <a:lnSpc>
                  <a:spcPts val="2425"/>
                </a:lnSpc>
              </a:pPr>
              <a:r>
                <a:rPr lang="en-US" sz="1511">
                  <a:solidFill>
                    <a:srgbClr val="FFFFFF"/>
                  </a:solidFill>
                  <a:latin typeface="Lato"/>
                  <a:ea typeface="Lato"/>
                  <a:cs typeface="Lato"/>
                  <a:sym typeface="Lato"/>
                </a:rPr>
                <a:t>In the mid-range budget category, between ₦10 million and ₦25 million, Toyota continues to dominate with 269 options at an average price of ₦15,092,026. Mercedes-Benz and Lexus also feature prominently in this segment, with 116 options at an average of ₦16,149,470 and 83 options at an average of ₦16,783,196, respectively.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5844788" cy="764212"/>
            <a:chOff x="0" y="0"/>
            <a:chExt cx="7793050" cy="1018949"/>
          </a:xfrm>
        </p:grpSpPr>
        <p:sp>
          <p:nvSpPr>
            <p:cNvPr id="7" name="Freeform 7"/>
            <p:cNvSpPr/>
            <p:nvPr/>
          </p:nvSpPr>
          <p:spPr>
            <a:xfrm>
              <a:off x="0" y="0"/>
              <a:ext cx="7793051" cy="1018949"/>
            </a:xfrm>
            <a:custGeom>
              <a:avLst/>
              <a:gdLst/>
              <a:ahLst/>
              <a:cxnLst/>
              <a:rect l="l" t="t" r="r" b="b"/>
              <a:pathLst>
                <a:path w="7793051" h="1018949">
                  <a:moveTo>
                    <a:pt x="0" y="0"/>
                  </a:moveTo>
                  <a:lnTo>
                    <a:pt x="7793051" y="0"/>
                  </a:lnTo>
                  <a:lnTo>
                    <a:pt x="7793051" y="1018949"/>
                  </a:lnTo>
                  <a:lnTo>
                    <a:pt x="0" y="1018949"/>
                  </a:lnTo>
                  <a:close/>
                </a:path>
              </a:pathLst>
            </a:custGeom>
            <a:solidFill>
              <a:srgbClr val="000000">
                <a:alpha val="0"/>
              </a:srgbClr>
            </a:solidFill>
          </p:spPr>
        </p:sp>
        <p:sp>
          <p:nvSpPr>
            <p:cNvPr id="8" name="TextBox 8"/>
            <p:cNvSpPr txBox="1"/>
            <p:nvPr/>
          </p:nvSpPr>
          <p:spPr>
            <a:xfrm>
              <a:off x="0" y="-19050"/>
              <a:ext cx="7793050" cy="1037999"/>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Recommendations (</a:t>
              </a:r>
              <a:r>
                <a:rPr lang="en-US" sz="3761" b="1">
                  <a:solidFill>
                    <a:srgbClr val="07836F"/>
                  </a:solidFill>
                  <a:latin typeface="Lato Bold"/>
                  <a:ea typeface="Lato Bold"/>
                  <a:cs typeface="Lato Bold"/>
                  <a:sym typeface="Lato Bold"/>
                </a:rPr>
                <a:t>Sellers</a:t>
              </a:r>
              <a:r>
                <a:rPr lang="en-US" sz="3761" b="1">
                  <a:solidFill>
                    <a:srgbClr val="111A23"/>
                  </a:solidFill>
                  <a:latin typeface="Lato Bold"/>
                  <a:ea typeface="Lato Bold"/>
                  <a:cs typeface="Lato Bold"/>
                  <a:sym typeface="Lato Bold"/>
                </a:rPr>
                <a:t>)</a:t>
              </a:r>
            </a:p>
          </p:txBody>
        </p:sp>
      </p:grpSp>
      <p:grpSp>
        <p:nvGrpSpPr>
          <p:cNvPr id="9" name="Group 9"/>
          <p:cNvGrpSpPr/>
          <p:nvPr/>
        </p:nvGrpSpPr>
        <p:grpSpPr>
          <a:xfrm>
            <a:off x="705641" y="1683609"/>
            <a:ext cx="8875718" cy="4040376"/>
            <a:chOff x="0" y="0"/>
            <a:chExt cx="11834291" cy="5387168"/>
          </a:xfrm>
        </p:grpSpPr>
        <p:sp>
          <p:nvSpPr>
            <p:cNvPr id="10" name="Freeform 10"/>
            <p:cNvSpPr/>
            <p:nvPr/>
          </p:nvSpPr>
          <p:spPr>
            <a:xfrm>
              <a:off x="7112" y="7112"/>
              <a:ext cx="11820017" cy="5372862"/>
            </a:xfrm>
            <a:custGeom>
              <a:avLst/>
              <a:gdLst/>
              <a:ahLst/>
              <a:cxnLst/>
              <a:rect l="l" t="t" r="r" b="b"/>
              <a:pathLst>
                <a:path w="11820017" h="5372862">
                  <a:moveTo>
                    <a:pt x="0" y="107950"/>
                  </a:moveTo>
                  <a:cubicBezTo>
                    <a:pt x="0" y="48387"/>
                    <a:pt x="48387" y="0"/>
                    <a:pt x="108077" y="0"/>
                  </a:cubicBezTo>
                  <a:lnTo>
                    <a:pt x="11711940" y="0"/>
                  </a:lnTo>
                  <a:cubicBezTo>
                    <a:pt x="11771630" y="0"/>
                    <a:pt x="11820017" y="48387"/>
                    <a:pt x="11820017" y="107950"/>
                  </a:cubicBezTo>
                  <a:lnTo>
                    <a:pt x="11820017" y="5264912"/>
                  </a:lnTo>
                  <a:cubicBezTo>
                    <a:pt x="11820017" y="5324475"/>
                    <a:pt x="11771630" y="5372862"/>
                    <a:pt x="11711940" y="5372862"/>
                  </a:cubicBezTo>
                  <a:lnTo>
                    <a:pt x="108077" y="5372862"/>
                  </a:lnTo>
                  <a:cubicBezTo>
                    <a:pt x="48387" y="5372862"/>
                    <a:pt x="0" y="5324475"/>
                    <a:pt x="0" y="5264912"/>
                  </a:cubicBezTo>
                  <a:close/>
                </a:path>
              </a:pathLst>
            </a:custGeom>
            <a:solidFill>
              <a:srgbClr val="07836F"/>
            </a:solidFill>
          </p:spPr>
        </p:sp>
        <p:sp>
          <p:nvSpPr>
            <p:cNvPr id="11" name="Freeform 11"/>
            <p:cNvSpPr/>
            <p:nvPr/>
          </p:nvSpPr>
          <p:spPr>
            <a:xfrm>
              <a:off x="0" y="0"/>
              <a:ext cx="11834241" cy="5387086"/>
            </a:xfrm>
            <a:custGeom>
              <a:avLst/>
              <a:gdLst/>
              <a:ahLst/>
              <a:cxnLst/>
              <a:rect l="l" t="t" r="r" b="b"/>
              <a:pathLst>
                <a:path w="11834241" h="5387086">
                  <a:moveTo>
                    <a:pt x="0" y="115062"/>
                  </a:moveTo>
                  <a:cubicBezTo>
                    <a:pt x="0" y="51562"/>
                    <a:pt x="51562" y="0"/>
                    <a:pt x="115189" y="0"/>
                  </a:cubicBezTo>
                  <a:lnTo>
                    <a:pt x="11719052" y="0"/>
                  </a:lnTo>
                  <a:lnTo>
                    <a:pt x="11719052" y="7112"/>
                  </a:lnTo>
                  <a:lnTo>
                    <a:pt x="11719052" y="0"/>
                  </a:lnTo>
                  <a:cubicBezTo>
                    <a:pt x="11782679" y="0"/>
                    <a:pt x="11834241" y="51562"/>
                    <a:pt x="11834241" y="115062"/>
                  </a:cubicBezTo>
                  <a:lnTo>
                    <a:pt x="11827129" y="115062"/>
                  </a:lnTo>
                  <a:lnTo>
                    <a:pt x="11834241" y="115062"/>
                  </a:lnTo>
                  <a:lnTo>
                    <a:pt x="11834241" y="5272024"/>
                  </a:lnTo>
                  <a:lnTo>
                    <a:pt x="11827129" y="5272024"/>
                  </a:lnTo>
                  <a:lnTo>
                    <a:pt x="11834241" y="5272024"/>
                  </a:lnTo>
                  <a:cubicBezTo>
                    <a:pt x="11834241" y="5335651"/>
                    <a:pt x="11782679" y="5387086"/>
                    <a:pt x="11719052" y="5387086"/>
                  </a:cubicBezTo>
                  <a:lnTo>
                    <a:pt x="11719052" y="5379974"/>
                  </a:lnTo>
                  <a:lnTo>
                    <a:pt x="11719052" y="5387086"/>
                  </a:lnTo>
                  <a:lnTo>
                    <a:pt x="115189" y="5387086"/>
                  </a:lnTo>
                  <a:lnTo>
                    <a:pt x="115189" y="5379974"/>
                  </a:lnTo>
                  <a:lnTo>
                    <a:pt x="115189" y="5387086"/>
                  </a:lnTo>
                  <a:cubicBezTo>
                    <a:pt x="51562" y="5387086"/>
                    <a:pt x="0" y="5335524"/>
                    <a:pt x="0" y="5272024"/>
                  </a:cubicBezTo>
                  <a:lnTo>
                    <a:pt x="0" y="115062"/>
                  </a:lnTo>
                  <a:lnTo>
                    <a:pt x="7112" y="115062"/>
                  </a:lnTo>
                  <a:lnTo>
                    <a:pt x="0" y="115062"/>
                  </a:lnTo>
                  <a:moveTo>
                    <a:pt x="14224" y="115062"/>
                  </a:moveTo>
                  <a:lnTo>
                    <a:pt x="14224" y="5272024"/>
                  </a:lnTo>
                  <a:lnTo>
                    <a:pt x="7112" y="5272024"/>
                  </a:lnTo>
                  <a:lnTo>
                    <a:pt x="14224" y="5272024"/>
                  </a:lnTo>
                  <a:cubicBezTo>
                    <a:pt x="14224" y="5327650"/>
                    <a:pt x="59436" y="5372862"/>
                    <a:pt x="115189" y="5372862"/>
                  </a:cubicBezTo>
                  <a:lnTo>
                    <a:pt x="11719052" y="5372862"/>
                  </a:lnTo>
                  <a:cubicBezTo>
                    <a:pt x="11774805" y="5372862"/>
                    <a:pt x="11820017" y="5327777"/>
                    <a:pt x="11820017" y="5272024"/>
                  </a:cubicBezTo>
                  <a:lnTo>
                    <a:pt x="11820017" y="115062"/>
                  </a:lnTo>
                  <a:cubicBezTo>
                    <a:pt x="11820017" y="59436"/>
                    <a:pt x="11774805" y="14224"/>
                    <a:pt x="11719052" y="14224"/>
                  </a:cubicBezTo>
                  <a:lnTo>
                    <a:pt x="115189" y="14224"/>
                  </a:lnTo>
                  <a:lnTo>
                    <a:pt x="115189" y="7112"/>
                  </a:lnTo>
                  <a:lnTo>
                    <a:pt x="115189" y="14224"/>
                  </a:lnTo>
                  <a:cubicBezTo>
                    <a:pt x="59436" y="14224"/>
                    <a:pt x="14224" y="59309"/>
                    <a:pt x="14224" y="115062"/>
                  </a:cubicBezTo>
                  <a:close/>
                </a:path>
              </a:pathLst>
            </a:custGeom>
            <a:solidFill>
              <a:srgbClr val="07836F"/>
            </a:solidFill>
          </p:spPr>
        </p:sp>
      </p:grpSp>
      <p:grpSp>
        <p:nvGrpSpPr>
          <p:cNvPr id="12" name="Group 12"/>
          <p:cNvGrpSpPr/>
          <p:nvPr/>
        </p:nvGrpSpPr>
        <p:grpSpPr>
          <a:xfrm>
            <a:off x="914428" y="1892396"/>
            <a:ext cx="8458144" cy="616650"/>
            <a:chOff x="0" y="0"/>
            <a:chExt cx="11277526" cy="822201"/>
          </a:xfrm>
        </p:grpSpPr>
        <p:sp>
          <p:nvSpPr>
            <p:cNvPr id="13" name="Freeform 13"/>
            <p:cNvSpPr/>
            <p:nvPr/>
          </p:nvSpPr>
          <p:spPr>
            <a:xfrm>
              <a:off x="0" y="0"/>
              <a:ext cx="11277526" cy="822201"/>
            </a:xfrm>
            <a:custGeom>
              <a:avLst/>
              <a:gdLst/>
              <a:ahLst/>
              <a:cxnLst/>
              <a:rect l="l" t="t" r="r" b="b"/>
              <a:pathLst>
                <a:path w="11277526" h="822201">
                  <a:moveTo>
                    <a:pt x="0" y="0"/>
                  </a:moveTo>
                  <a:lnTo>
                    <a:pt x="11277526" y="0"/>
                  </a:lnTo>
                  <a:lnTo>
                    <a:pt x="11277526" y="822201"/>
                  </a:lnTo>
                  <a:lnTo>
                    <a:pt x="0" y="822201"/>
                  </a:lnTo>
                  <a:close/>
                </a:path>
              </a:pathLst>
            </a:custGeom>
            <a:solidFill>
              <a:srgbClr val="000000">
                <a:alpha val="0"/>
              </a:srgbClr>
            </a:solidFill>
          </p:spPr>
        </p:sp>
        <p:sp>
          <p:nvSpPr>
            <p:cNvPr id="14" name="TextBox 14"/>
            <p:cNvSpPr txBox="1"/>
            <p:nvPr/>
          </p:nvSpPr>
          <p:spPr>
            <a:xfrm>
              <a:off x="0" y="-66675"/>
              <a:ext cx="11277526" cy="888876"/>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For Sellers, the data provides valuable insights into the most liquid markets and best performing segments in the Nigerian car market.</a:t>
              </a:r>
            </a:p>
          </p:txBody>
        </p:sp>
      </p:grpSp>
      <p:grpSp>
        <p:nvGrpSpPr>
          <p:cNvPr id="15" name="Group 15"/>
          <p:cNvGrpSpPr/>
          <p:nvPr/>
        </p:nvGrpSpPr>
        <p:grpSpPr>
          <a:xfrm>
            <a:off x="914428" y="2624659"/>
            <a:ext cx="8458144" cy="1233302"/>
            <a:chOff x="0" y="0"/>
            <a:chExt cx="11277526" cy="1644402"/>
          </a:xfrm>
        </p:grpSpPr>
        <p:sp>
          <p:nvSpPr>
            <p:cNvPr id="16" name="Freeform 16"/>
            <p:cNvSpPr/>
            <p:nvPr/>
          </p:nvSpPr>
          <p:spPr>
            <a:xfrm>
              <a:off x="0" y="0"/>
              <a:ext cx="11277526" cy="1644402"/>
            </a:xfrm>
            <a:custGeom>
              <a:avLst/>
              <a:gdLst/>
              <a:ahLst/>
              <a:cxnLst/>
              <a:rect l="l" t="t" r="r" b="b"/>
              <a:pathLst>
                <a:path w="11277526" h="1644402">
                  <a:moveTo>
                    <a:pt x="0" y="0"/>
                  </a:moveTo>
                  <a:lnTo>
                    <a:pt x="11277526" y="0"/>
                  </a:lnTo>
                  <a:lnTo>
                    <a:pt x="11277526" y="1644402"/>
                  </a:lnTo>
                  <a:lnTo>
                    <a:pt x="0" y="1644402"/>
                  </a:lnTo>
                  <a:close/>
                </a:path>
              </a:pathLst>
            </a:custGeom>
            <a:solidFill>
              <a:srgbClr val="000000">
                <a:alpha val="0"/>
              </a:srgbClr>
            </a:solidFill>
          </p:spPr>
        </p:sp>
        <p:sp>
          <p:nvSpPr>
            <p:cNvPr id="17" name="TextBox 17"/>
            <p:cNvSpPr txBox="1"/>
            <p:nvPr/>
          </p:nvSpPr>
          <p:spPr>
            <a:xfrm>
              <a:off x="0" y="-66675"/>
              <a:ext cx="11277526" cy="1711077"/>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Looking at the most liquid markets, Lagos State leads the pack with 1,384 active listings and an average model year of 2009,  Abuja (FCT) follows closely with 550 active listings and an average model year of 2009 also,  Lastly,  Oyo State rounds out the top three with 181 active listings and an average model year of 2007.</a:t>
              </a:r>
            </a:p>
          </p:txBody>
        </p:sp>
      </p:grpSp>
      <p:grpSp>
        <p:nvGrpSpPr>
          <p:cNvPr id="18" name="Group 18"/>
          <p:cNvGrpSpPr/>
          <p:nvPr/>
        </p:nvGrpSpPr>
        <p:grpSpPr>
          <a:xfrm>
            <a:off x="914428" y="3973572"/>
            <a:ext cx="8458144" cy="1541627"/>
            <a:chOff x="0" y="0"/>
            <a:chExt cx="11277526" cy="2055502"/>
          </a:xfrm>
        </p:grpSpPr>
        <p:sp>
          <p:nvSpPr>
            <p:cNvPr id="19" name="Freeform 19"/>
            <p:cNvSpPr/>
            <p:nvPr/>
          </p:nvSpPr>
          <p:spPr>
            <a:xfrm>
              <a:off x="0" y="0"/>
              <a:ext cx="11277526" cy="2055502"/>
            </a:xfrm>
            <a:custGeom>
              <a:avLst/>
              <a:gdLst/>
              <a:ahLst/>
              <a:cxnLst/>
              <a:rect l="l" t="t" r="r" b="b"/>
              <a:pathLst>
                <a:path w="11277526" h="2055502">
                  <a:moveTo>
                    <a:pt x="0" y="0"/>
                  </a:moveTo>
                  <a:lnTo>
                    <a:pt x="11277526" y="0"/>
                  </a:lnTo>
                  <a:lnTo>
                    <a:pt x="11277526" y="2055502"/>
                  </a:lnTo>
                  <a:lnTo>
                    <a:pt x="0" y="2055502"/>
                  </a:lnTo>
                  <a:close/>
                </a:path>
              </a:pathLst>
            </a:custGeom>
            <a:solidFill>
              <a:srgbClr val="000000">
                <a:alpha val="0"/>
              </a:srgbClr>
            </a:solidFill>
          </p:spPr>
        </p:sp>
        <p:sp>
          <p:nvSpPr>
            <p:cNvPr id="20" name="TextBox 20"/>
            <p:cNvSpPr txBox="1"/>
            <p:nvPr/>
          </p:nvSpPr>
          <p:spPr>
            <a:xfrm>
              <a:off x="0" y="-66675"/>
              <a:ext cx="11277526" cy="2122177"/>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When it comes to the best performing segments, the data highlights some interesting trends. In the Land Rover (Foreign Used) category, the average price stands at a remarkable ₦43,731,146, with 12 units Listed. The Lexus (Foreign Used) segment also performs exceptionally well, with an average price of ₦42,113,831 and 65 units Listed. Finally, the BMW (Foreign Used) segment boasts an average price of ₦38,762,500, with 6 units Listed.</a:t>
              </a:r>
            </a:p>
          </p:txBody>
        </p:sp>
      </p:grpSp>
      <p:grpSp>
        <p:nvGrpSpPr>
          <p:cNvPr id="21" name="Group 21"/>
          <p:cNvGrpSpPr/>
          <p:nvPr/>
        </p:nvGrpSpPr>
        <p:grpSpPr>
          <a:xfrm>
            <a:off x="-95339" y="8229060"/>
            <a:ext cx="9944100" cy="9944100"/>
            <a:chOff x="0" y="0"/>
            <a:chExt cx="13258800" cy="13258800"/>
          </a:xfrm>
        </p:grpSpPr>
        <p:sp>
          <p:nvSpPr>
            <p:cNvPr id="22" name="Freeform 22"/>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950172"/>
            <a:ext cx="9944100" cy="7236364"/>
            <a:chOff x="0" y="0"/>
            <a:chExt cx="13258800" cy="9648485"/>
          </a:xfrm>
          <a:solidFill>
            <a:srgbClr val="07836F"/>
          </a:solidFill>
        </p:grpSpPr>
        <p:sp>
          <p:nvSpPr>
            <p:cNvPr id="5" name="Freeform 5"/>
            <p:cNvSpPr/>
            <p:nvPr/>
          </p:nvSpPr>
          <p:spPr>
            <a:xfrm>
              <a:off x="0" y="0"/>
              <a:ext cx="13258800" cy="9648485"/>
            </a:xfrm>
            <a:custGeom>
              <a:avLst/>
              <a:gdLst/>
              <a:ahLst/>
              <a:cxnLst/>
              <a:rect l="l" t="t" r="r" b="b"/>
              <a:pathLst>
                <a:path w="13258800" h="9648485">
                  <a:moveTo>
                    <a:pt x="0" y="134561"/>
                  </a:moveTo>
                  <a:cubicBezTo>
                    <a:pt x="0" y="60257"/>
                    <a:pt x="82804" y="0"/>
                    <a:pt x="184912" y="0"/>
                  </a:cubicBezTo>
                  <a:lnTo>
                    <a:pt x="13073887" y="0"/>
                  </a:lnTo>
                  <a:cubicBezTo>
                    <a:pt x="13175996" y="0"/>
                    <a:pt x="13258800" y="60257"/>
                    <a:pt x="13258800" y="134561"/>
                  </a:cubicBezTo>
                  <a:lnTo>
                    <a:pt x="13258800" y="9513923"/>
                  </a:lnTo>
                  <a:cubicBezTo>
                    <a:pt x="13258800" y="9588228"/>
                    <a:pt x="13175996" y="9648485"/>
                    <a:pt x="13073887" y="9648485"/>
                  </a:cubicBezTo>
                  <a:lnTo>
                    <a:pt x="184912" y="9648485"/>
                  </a:lnTo>
                  <a:cubicBezTo>
                    <a:pt x="82804" y="9648485"/>
                    <a:pt x="0" y="9588228"/>
                    <a:pt x="0" y="9513923"/>
                  </a:cubicBezTo>
                  <a:close/>
                </a:path>
              </a:pathLst>
            </a:custGeom>
            <a:grpFill/>
          </p:spPr>
        </p:sp>
      </p:grpSp>
      <p:grpSp>
        <p:nvGrpSpPr>
          <p:cNvPr id="6" name="Group 6"/>
          <p:cNvGrpSpPr/>
          <p:nvPr/>
        </p:nvGrpSpPr>
        <p:grpSpPr>
          <a:xfrm>
            <a:off x="1000069" y="3647666"/>
            <a:ext cx="8575933" cy="616650"/>
            <a:chOff x="0" y="0"/>
            <a:chExt cx="11434577" cy="822201"/>
          </a:xfrm>
        </p:grpSpPr>
        <p:sp>
          <p:nvSpPr>
            <p:cNvPr id="7" name="Freeform 7"/>
            <p:cNvSpPr/>
            <p:nvPr/>
          </p:nvSpPr>
          <p:spPr>
            <a:xfrm>
              <a:off x="0" y="0"/>
              <a:ext cx="11434577" cy="822201"/>
            </a:xfrm>
            <a:custGeom>
              <a:avLst/>
              <a:gdLst/>
              <a:ahLst/>
              <a:cxnLst/>
              <a:rect l="l" t="t" r="r" b="b"/>
              <a:pathLst>
                <a:path w="11434577" h="822201">
                  <a:moveTo>
                    <a:pt x="0" y="0"/>
                  </a:moveTo>
                  <a:lnTo>
                    <a:pt x="11434577" y="0"/>
                  </a:lnTo>
                  <a:lnTo>
                    <a:pt x="11434577" y="822201"/>
                  </a:lnTo>
                  <a:lnTo>
                    <a:pt x="0" y="822201"/>
                  </a:lnTo>
                  <a:close/>
                </a:path>
              </a:pathLst>
            </a:custGeom>
            <a:solidFill>
              <a:srgbClr val="000000">
                <a:alpha val="0"/>
              </a:srgbClr>
            </a:solidFill>
          </p:spPr>
        </p:sp>
        <p:sp>
          <p:nvSpPr>
            <p:cNvPr id="8" name="TextBox 8"/>
            <p:cNvSpPr txBox="1"/>
            <p:nvPr/>
          </p:nvSpPr>
          <p:spPr>
            <a:xfrm>
              <a:off x="0" y="-66675"/>
              <a:ext cx="11434577" cy="888876"/>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Key findings: Nigerian car market is mature with regional price variations. Lagos dominates listings (50%), Toyota leads brand share (40%). Foreign-used vehicles command premiums. </a:t>
              </a:r>
            </a:p>
          </p:txBody>
        </p:sp>
      </p:grpSp>
      <p:grpSp>
        <p:nvGrpSpPr>
          <p:cNvPr id="9" name="Group 9"/>
          <p:cNvGrpSpPr/>
          <p:nvPr/>
        </p:nvGrpSpPr>
        <p:grpSpPr>
          <a:xfrm>
            <a:off x="710999" y="3430925"/>
            <a:ext cx="21431" cy="1050131"/>
            <a:chOff x="0" y="0"/>
            <a:chExt cx="28575" cy="1400175"/>
          </a:xfrm>
        </p:grpSpPr>
        <p:sp>
          <p:nvSpPr>
            <p:cNvPr id="10" name="Freeform 10"/>
            <p:cNvSpPr/>
            <p:nvPr/>
          </p:nvSpPr>
          <p:spPr>
            <a:xfrm>
              <a:off x="0" y="0"/>
              <a:ext cx="28575" cy="1400175"/>
            </a:xfrm>
            <a:custGeom>
              <a:avLst/>
              <a:gdLst/>
              <a:ahLst/>
              <a:cxnLst/>
              <a:rect l="l" t="t" r="r" b="b"/>
              <a:pathLst>
                <a:path w="28575" h="1400175">
                  <a:moveTo>
                    <a:pt x="0" y="0"/>
                  </a:moveTo>
                  <a:lnTo>
                    <a:pt x="28575" y="0"/>
                  </a:lnTo>
                  <a:lnTo>
                    <a:pt x="28575" y="1400175"/>
                  </a:lnTo>
                  <a:lnTo>
                    <a:pt x="0" y="1400175"/>
                  </a:lnTo>
                  <a:close/>
                </a:path>
              </a:pathLst>
            </a:custGeom>
            <a:solidFill>
              <a:srgbClr val="07836F"/>
            </a:solidFill>
          </p:spPr>
        </p:sp>
      </p:grpSp>
      <p:grpSp>
        <p:nvGrpSpPr>
          <p:cNvPr id="11" name="Group 11"/>
          <p:cNvGrpSpPr/>
          <p:nvPr/>
        </p:nvGrpSpPr>
        <p:grpSpPr>
          <a:xfrm>
            <a:off x="710999" y="4697797"/>
            <a:ext cx="8865003" cy="2724749"/>
            <a:chOff x="0" y="0"/>
            <a:chExt cx="11820004" cy="3632999"/>
          </a:xfrm>
        </p:grpSpPr>
        <p:sp>
          <p:nvSpPr>
            <p:cNvPr id="12" name="Freeform 12"/>
            <p:cNvSpPr/>
            <p:nvPr/>
          </p:nvSpPr>
          <p:spPr>
            <a:xfrm>
              <a:off x="0" y="0"/>
              <a:ext cx="11820004" cy="3632999"/>
            </a:xfrm>
            <a:custGeom>
              <a:avLst/>
              <a:gdLst/>
              <a:ahLst/>
              <a:cxnLst/>
              <a:rect l="l" t="t" r="r" b="b"/>
              <a:pathLst>
                <a:path w="11820004" h="3632999">
                  <a:moveTo>
                    <a:pt x="0" y="0"/>
                  </a:moveTo>
                  <a:lnTo>
                    <a:pt x="11820004" y="0"/>
                  </a:lnTo>
                  <a:lnTo>
                    <a:pt x="11820004" y="3632999"/>
                  </a:lnTo>
                  <a:lnTo>
                    <a:pt x="0" y="3632999"/>
                  </a:lnTo>
                  <a:close/>
                </a:path>
              </a:pathLst>
            </a:custGeom>
            <a:solidFill>
              <a:srgbClr val="000000">
                <a:alpha val="0"/>
              </a:srgbClr>
            </a:solidFill>
          </p:spPr>
        </p:sp>
        <p:sp>
          <p:nvSpPr>
            <p:cNvPr id="13" name="TextBox 13"/>
            <p:cNvSpPr txBox="1"/>
            <p:nvPr/>
          </p:nvSpPr>
          <p:spPr>
            <a:xfrm>
              <a:off x="0" y="-66675"/>
              <a:ext cx="11820004" cy="3699674"/>
            </a:xfrm>
            <a:prstGeom prst="rect">
              <a:avLst/>
            </a:prstGeom>
          </p:spPr>
          <p:txBody>
            <a:bodyPr lIns="0" tIns="0" rIns="0" bIns="0" rtlCol="0" anchor="t"/>
            <a:lstStyle/>
            <a:p>
              <a:pPr algn="l">
                <a:lnSpc>
                  <a:spcPts val="2424"/>
                </a:lnSpc>
              </a:pPr>
              <a:r>
                <a:rPr lang="en-US" sz="1511" b="1" i="1">
                  <a:solidFill>
                    <a:srgbClr val="FFFFFF">
                      <a:alpha val="80000"/>
                    </a:srgbClr>
                  </a:solidFill>
                  <a:latin typeface="Lato Bold Italics"/>
                  <a:ea typeface="Lato Bold Italics"/>
                  <a:cs typeface="Lato Bold Italics"/>
                  <a:sym typeface="Lato Bold Italics"/>
                </a:rPr>
                <a:t>This comprehensive analysis of </a:t>
              </a:r>
              <a:r>
                <a:rPr lang="en-US" sz="1511" b="1" i="1" u="sng">
                  <a:solidFill>
                    <a:srgbClr val="E5FAB7">
                      <a:alpha val="80000"/>
                    </a:srgbClr>
                  </a:solidFill>
                  <a:latin typeface="Lato Bold Italics"/>
                  <a:ea typeface="Lato Bold Italics"/>
                  <a:cs typeface="Lato Bold Italics"/>
                  <a:sym typeface="Lato Bold Italics"/>
                  <a:hlinkClick r:id="rId3" tooltip="http://Cars45.com"/>
                </a:rPr>
                <a:t>Cars45.com</a:t>
              </a:r>
              <a:r>
                <a:rPr lang="en-US" sz="1511" b="1" i="1">
                  <a:solidFill>
                    <a:srgbClr val="FFFFFF">
                      <a:alpha val="80000"/>
                    </a:srgbClr>
                  </a:solidFill>
                  <a:latin typeface="Lato Bold Italics"/>
                  <a:ea typeface="Lato Bold Italics"/>
                  <a:cs typeface="Lato Bold Italics"/>
                  <a:sym typeface="Lato Bold Italics"/>
                </a:rPr>
                <a:t>'s Nigerian market data reveals a mature, segmented market with clear opportunities for both buyers and sellers. The market shows strong regional variation in prices, with significant arbitrage opportunities between regions. Lagos State dominates with over 50% of listings, while Toyota leads brand presence with nearly 40% market share. </a:t>
              </a:r>
            </a:p>
            <a:p>
              <a:pPr algn="l">
                <a:lnSpc>
                  <a:spcPts val="3387"/>
                </a:lnSpc>
              </a:pPr>
              <a:endParaRPr lang="en-US" sz="1511" b="1" i="1">
                <a:solidFill>
                  <a:srgbClr val="FFFFFF">
                    <a:alpha val="80000"/>
                  </a:srgbClr>
                </a:solidFill>
                <a:latin typeface="Lato Bold Italics"/>
                <a:ea typeface="Lato Bold Italics"/>
                <a:cs typeface="Lato Bold Italics"/>
                <a:sym typeface="Lato Bold Italics"/>
              </a:endParaRPr>
            </a:p>
            <a:p>
              <a:pPr algn="l">
                <a:lnSpc>
                  <a:spcPts val="2425"/>
                </a:lnSpc>
              </a:pPr>
              <a:r>
                <a:rPr lang="en-US" sz="1511" b="1" i="1">
                  <a:solidFill>
                    <a:srgbClr val="FFFFFF">
                      <a:alpha val="80000"/>
                    </a:srgbClr>
                  </a:solidFill>
                  <a:latin typeface="Lato Bold Italics"/>
                  <a:ea typeface="Lato Bold Italics"/>
                  <a:cs typeface="Lato Bold Italics"/>
                  <a:sym typeface="Lato Bold Italics"/>
                </a:rPr>
                <a:t>The data shows three distinct price segments, with foreign-used vehicles commanding significant premiums over local-used ones. This analysis provides actionable insights for market participants, identifying optimal buying locations by brand and highlighting the most liquid market segments for sellers.</a:t>
              </a:r>
            </a:p>
          </p:txBody>
        </p:sp>
      </p:grpSp>
      <p:grpSp>
        <p:nvGrpSpPr>
          <p:cNvPr id="14" name="Group 14"/>
          <p:cNvGrpSpPr/>
          <p:nvPr/>
        </p:nvGrpSpPr>
        <p:grpSpPr>
          <a:xfrm>
            <a:off x="710999" y="426532"/>
            <a:ext cx="4817846" cy="602168"/>
            <a:chOff x="0" y="0"/>
            <a:chExt cx="6423794" cy="802891"/>
          </a:xfrm>
        </p:grpSpPr>
        <p:sp>
          <p:nvSpPr>
            <p:cNvPr id="15" name="Freeform 15"/>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16" name="TextBox 16"/>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Conclusion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3052865"/>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dirty="0">
                  <a:solidFill>
                    <a:srgbClr val="111A23"/>
                  </a:solidFill>
                  <a:latin typeface="Lato Bold"/>
                  <a:ea typeface="Lato Bold"/>
                  <a:cs typeface="Lato Bold"/>
                  <a:sym typeface="Lato Bold"/>
                </a:rPr>
                <a:t>Agenda</a:t>
              </a:r>
            </a:p>
          </p:txBody>
        </p:sp>
      </p:grpSp>
      <p:grpSp>
        <p:nvGrpSpPr>
          <p:cNvPr id="9" name="Group 9"/>
          <p:cNvGrpSpPr/>
          <p:nvPr/>
        </p:nvGrpSpPr>
        <p:grpSpPr>
          <a:xfrm>
            <a:off x="1000069" y="4257200"/>
            <a:ext cx="8575933" cy="616650"/>
            <a:chOff x="0" y="0"/>
            <a:chExt cx="11434577" cy="822201"/>
          </a:xfrm>
        </p:grpSpPr>
        <p:sp>
          <p:nvSpPr>
            <p:cNvPr id="10" name="Freeform 10"/>
            <p:cNvSpPr/>
            <p:nvPr/>
          </p:nvSpPr>
          <p:spPr>
            <a:xfrm>
              <a:off x="0" y="0"/>
              <a:ext cx="11434577" cy="822201"/>
            </a:xfrm>
            <a:custGeom>
              <a:avLst/>
              <a:gdLst/>
              <a:ahLst/>
              <a:cxnLst/>
              <a:rect l="l" t="t" r="r" b="b"/>
              <a:pathLst>
                <a:path w="11434577" h="822201">
                  <a:moveTo>
                    <a:pt x="0" y="0"/>
                  </a:moveTo>
                  <a:lnTo>
                    <a:pt x="11434577" y="0"/>
                  </a:lnTo>
                  <a:lnTo>
                    <a:pt x="11434577" y="822201"/>
                  </a:lnTo>
                  <a:lnTo>
                    <a:pt x="0" y="822201"/>
                  </a:lnTo>
                  <a:close/>
                </a:path>
              </a:pathLst>
            </a:custGeom>
            <a:solidFill>
              <a:srgbClr val="000000">
                <a:alpha val="0"/>
              </a:srgbClr>
            </a:solidFill>
          </p:spPr>
        </p:sp>
        <p:sp>
          <p:nvSpPr>
            <p:cNvPr id="11" name="TextBox 11"/>
            <p:cNvSpPr txBox="1"/>
            <p:nvPr/>
          </p:nvSpPr>
          <p:spPr>
            <a:xfrm>
              <a:off x="0" y="-66675"/>
              <a:ext cx="11434577" cy="888876"/>
            </a:xfrm>
            <a:prstGeom prst="rect">
              <a:avLst/>
            </a:prstGeom>
          </p:spPr>
          <p:txBody>
            <a:bodyPr lIns="0" tIns="0" rIns="0" bIns="0" rtlCol="0" anchor="t"/>
            <a:lstStyle/>
            <a:p>
              <a:pPr algn="l">
                <a:lnSpc>
                  <a:spcPts val="2425"/>
                </a:lnSpc>
              </a:pPr>
              <a:r>
                <a:rPr lang="en-US" sz="1511">
                  <a:solidFill>
                    <a:srgbClr val="111A23"/>
                  </a:solidFill>
                  <a:latin typeface="Lato"/>
                  <a:ea typeface="Lato"/>
                  <a:cs typeface="Lato"/>
                  <a:sym typeface="Lato"/>
                </a:rPr>
                <a:t>This presentation covers the project's objectives, methodology, key data insights, recommendations for relevant stakeholders in Nigeria online car market.</a:t>
              </a:r>
            </a:p>
          </p:txBody>
        </p:sp>
      </p:grpSp>
      <p:grpSp>
        <p:nvGrpSpPr>
          <p:cNvPr id="12" name="Group 12"/>
          <p:cNvGrpSpPr/>
          <p:nvPr/>
        </p:nvGrpSpPr>
        <p:grpSpPr>
          <a:xfrm>
            <a:off x="710999" y="4040461"/>
            <a:ext cx="21431" cy="1050131"/>
            <a:chOff x="0" y="0"/>
            <a:chExt cx="28575" cy="1400175"/>
          </a:xfrm>
        </p:grpSpPr>
        <p:sp>
          <p:nvSpPr>
            <p:cNvPr id="13" name="Freeform 13"/>
            <p:cNvSpPr/>
            <p:nvPr/>
          </p:nvSpPr>
          <p:spPr>
            <a:xfrm>
              <a:off x="0" y="0"/>
              <a:ext cx="28575" cy="1400175"/>
            </a:xfrm>
            <a:custGeom>
              <a:avLst/>
              <a:gdLst/>
              <a:ahLst/>
              <a:cxnLst/>
              <a:rect l="l" t="t" r="r" b="b"/>
              <a:pathLst>
                <a:path w="28575" h="1400175">
                  <a:moveTo>
                    <a:pt x="0" y="0"/>
                  </a:moveTo>
                  <a:lnTo>
                    <a:pt x="28575" y="0"/>
                  </a:lnTo>
                  <a:lnTo>
                    <a:pt x="28575" y="1400175"/>
                  </a:lnTo>
                  <a:lnTo>
                    <a:pt x="0" y="1400175"/>
                  </a:lnTo>
                  <a:close/>
                </a:path>
              </a:pathLst>
            </a:custGeom>
            <a:solidFill>
              <a:srgbClr val="07836F"/>
            </a:solidFill>
          </p:spPr>
        </p:sp>
      </p:grpSp>
      <p:grpSp>
        <p:nvGrpSpPr>
          <p:cNvPr id="14" name="Group 14"/>
          <p:cNvGrpSpPr/>
          <p:nvPr/>
        </p:nvGrpSpPr>
        <p:grpSpPr>
          <a:xfrm>
            <a:off x="705641" y="5518714"/>
            <a:ext cx="444280" cy="444280"/>
            <a:chOff x="0" y="0"/>
            <a:chExt cx="592373" cy="592373"/>
          </a:xfrm>
        </p:grpSpPr>
        <p:sp>
          <p:nvSpPr>
            <p:cNvPr id="15" name="Freeform 15"/>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16" name="Freeform 16"/>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17" name="Group 17"/>
          <p:cNvGrpSpPr/>
          <p:nvPr/>
        </p:nvGrpSpPr>
        <p:grpSpPr>
          <a:xfrm>
            <a:off x="783203" y="5560154"/>
            <a:ext cx="289071" cy="361318"/>
            <a:chOff x="0" y="0"/>
            <a:chExt cx="385428" cy="481757"/>
          </a:xfrm>
        </p:grpSpPr>
        <p:sp>
          <p:nvSpPr>
            <p:cNvPr id="18" name="Freeform 18"/>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19" name="TextBox 19"/>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1</a:t>
              </a:r>
            </a:p>
          </p:txBody>
        </p:sp>
      </p:grpSp>
      <p:grpSp>
        <p:nvGrpSpPr>
          <p:cNvPr id="20" name="Group 20"/>
          <p:cNvGrpSpPr/>
          <p:nvPr/>
        </p:nvGrpSpPr>
        <p:grpSpPr>
          <a:xfrm>
            <a:off x="1337276" y="5524072"/>
            <a:ext cx="2200219" cy="602252"/>
            <a:chOff x="0" y="0"/>
            <a:chExt cx="2933626" cy="803003"/>
          </a:xfrm>
        </p:grpSpPr>
        <p:sp>
          <p:nvSpPr>
            <p:cNvPr id="21" name="Freeform 21"/>
            <p:cNvSpPr/>
            <p:nvPr/>
          </p:nvSpPr>
          <p:spPr>
            <a:xfrm>
              <a:off x="0" y="0"/>
              <a:ext cx="2933626" cy="803002"/>
            </a:xfrm>
            <a:custGeom>
              <a:avLst/>
              <a:gdLst/>
              <a:ahLst/>
              <a:cxnLst/>
              <a:rect l="l" t="t" r="r" b="b"/>
              <a:pathLst>
                <a:path w="2933626" h="803002">
                  <a:moveTo>
                    <a:pt x="0" y="0"/>
                  </a:moveTo>
                  <a:lnTo>
                    <a:pt x="2933626" y="0"/>
                  </a:lnTo>
                  <a:lnTo>
                    <a:pt x="2933626" y="803002"/>
                  </a:lnTo>
                  <a:lnTo>
                    <a:pt x="0" y="803002"/>
                  </a:lnTo>
                  <a:close/>
                </a:path>
              </a:pathLst>
            </a:custGeom>
            <a:solidFill>
              <a:srgbClr val="000000">
                <a:alpha val="0"/>
              </a:srgbClr>
            </a:solidFill>
          </p:spPr>
        </p:sp>
        <p:sp>
          <p:nvSpPr>
            <p:cNvPr id="22" name="TextBox 22"/>
            <p:cNvSpPr txBox="1"/>
            <p:nvPr/>
          </p:nvSpPr>
          <p:spPr>
            <a:xfrm>
              <a:off x="0" y="-19050"/>
              <a:ext cx="2933626" cy="822053"/>
            </a:xfrm>
            <a:prstGeom prst="rect">
              <a:avLst/>
            </a:prstGeom>
          </p:spPr>
          <p:txBody>
            <a:bodyPr lIns="0" tIns="0" rIns="0" bIns="0" rtlCol="0" anchor="t"/>
            <a:lstStyle/>
            <a:p>
              <a:pPr algn="l">
                <a:lnSpc>
                  <a:spcPts val="2355"/>
                </a:lnSpc>
              </a:pPr>
              <a:r>
                <a:rPr lang="en-US" sz="1863" b="1" dirty="0">
                  <a:solidFill>
                    <a:srgbClr val="111A23"/>
                  </a:solidFill>
                  <a:latin typeface="Lato Bold"/>
                  <a:ea typeface="Lato Bold"/>
                  <a:cs typeface="Lato Bold"/>
                  <a:sym typeface="Lato Bold"/>
                </a:rPr>
                <a:t>Project Overview &amp; Objectives</a:t>
              </a:r>
            </a:p>
          </p:txBody>
        </p:sp>
      </p:grpSp>
      <p:grpSp>
        <p:nvGrpSpPr>
          <p:cNvPr id="23" name="Group 23"/>
          <p:cNvGrpSpPr/>
          <p:nvPr/>
        </p:nvGrpSpPr>
        <p:grpSpPr>
          <a:xfrm>
            <a:off x="3724852" y="5518714"/>
            <a:ext cx="444280" cy="444280"/>
            <a:chOff x="0" y="0"/>
            <a:chExt cx="592373" cy="592373"/>
          </a:xfrm>
        </p:grpSpPr>
        <p:sp>
          <p:nvSpPr>
            <p:cNvPr id="24" name="Freeform 24"/>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25" name="Freeform 25"/>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26" name="Group 26"/>
          <p:cNvGrpSpPr/>
          <p:nvPr/>
        </p:nvGrpSpPr>
        <p:grpSpPr>
          <a:xfrm>
            <a:off x="3802414" y="5560154"/>
            <a:ext cx="289071" cy="361318"/>
            <a:chOff x="0" y="0"/>
            <a:chExt cx="385428" cy="481757"/>
          </a:xfrm>
        </p:grpSpPr>
        <p:sp>
          <p:nvSpPr>
            <p:cNvPr id="27" name="Freeform 27"/>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28" name="TextBox 28"/>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2</a:t>
              </a:r>
            </a:p>
          </p:txBody>
        </p:sp>
      </p:grpSp>
      <p:grpSp>
        <p:nvGrpSpPr>
          <p:cNvPr id="29" name="Group 29"/>
          <p:cNvGrpSpPr/>
          <p:nvPr/>
        </p:nvGrpSpPr>
        <p:grpSpPr>
          <a:xfrm>
            <a:off x="4356487" y="5524072"/>
            <a:ext cx="2200219" cy="602252"/>
            <a:chOff x="0" y="0"/>
            <a:chExt cx="2933626" cy="803003"/>
          </a:xfrm>
        </p:grpSpPr>
        <p:sp>
          <p:nvSpPr>
            <p:cNvPr id="30" name="Freeform 30"/>
            <p:cNvSpPr/>
            <p:nvPr/>
          </p:nvSpPr>
          <p:spPr>
            <a:xfrm>
              <a:off x="0" y="0"/>
              <a:ext cx="2933626" cy="803002"/>
            </a:xfrm>
            <a:custGeom>
              <a:avLst/>
              <a:gdLst/>
              <a:ahLst/>
              <a:cxnLst/>
              <a:rect l="l" t="t" r="r" b="b"/>
              <a:pathLst>
                <a:path w="2933626" h="803002">
                  <a:moveTo>
                    <a:pt x="0" y="0"/>
                  </a:moveTo>
                  <a:lnTo>
                    <a:pt x="2933626" y="0"/>
                  </a:lnTo>
                  <a:lnTo>
                    <a:pt x="2933626" y="803002"/>
                  </a:lnTo>
                  <a:lnTo>
                    <a:pt x="0" y="803002"/>
                  </a:lnTo>
                  <a:close/>
                </a:path>
              </a:pathLst>
            </a:custGeom>
            <a:solidFill>
              <a:srgbClr val="000000">
                <a:alpha val="0"/>
              </a:srgbClr>
            </a:solidFill>
          </p:spPr>
        </p:sp>
        <p:sp>
          <p:nvSpPr>
            <p:cNvPr id="31" name="TextBox 31"/>
            <p:cNvSpPr txBox="1"/>
            <p:nvPr/>
          </p:nvSpPr>
          <p:spPr>
            <a:xfrm>
              <a:off x="0" y="-19050"/>
              <a:ext cx="2933626" cy="822053"/>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Methodology: Web Scraping to Insights</a:t>
              </a:r>
            </a:p>
          </p:txBody>
        </p:sp>
      </p:grpSp>
      <p:grpSp>
        <p:nvGrpSpPr>
          <p:cNvPr id="32" name="Group 32"/>
          <p:cNvGrpSpPr/>
          <p:nvPr/>
        </p:nvGrpSpPr>
        <p:grpSpPr>
          <a:xfrm>
            <a:off x="6744063" y="5518714"/>
            <a:ext cx="444280" cy="444280"/>
            <a:chOff x="0" y="0"/>
            <a:chExt cx="592373" cy="592373"/>
          </a:xfrm>
        </p:grpSpPr>
        <p:sp>
          <p:nvSpPr>
            <p:cNvPr id="33" name="Freeform 33"/>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34" name="Freeform 34"/>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35" name="Group 35"/>
          <p:cNvGrpSpPr/>
          <p:nvPr/>
        </p:nvGrpSpPr>
        <p:grpSpPr>
          <a:xfrm>
            <a:off x="6821625" y="5560154"/>
            <a:ext cx="289071" cy="361318"/>
            <a:chOff x="0" y="0"/>
            <a:chExt cx="385428" cy="481757"/>
          </a:xfrm>
        </p:grpSpPr>
        <p:sp>
          <p:nvSpPr>
            <p:cNvPr id="36" name="Freeform 36"/>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37" name="TextBox 37"/>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3</a:t>
              </a:r>
            </a:p>
          </p:txBody>
        </p:sp>
      </p:grpSp>
      <p:grpSp>
        <p:nvGrpSpPr>
          <p:cNvPr id="38" name="Group 38"/>
          <p:cNvGrpSpPr/>
          <p:nvPr/>
        </p:nvGrpSpPr>
        <p:grpSpPr>
          <a:xfrm>
            <a:off x="7375699" y="5524072"/>
            <a:ext cx="2200219" cy="301126"/>
            <a:chOff x="0" y="0"/>
            <a:chExt cx="2933626" cy="401501"/>
          </a:xfrm>
        </p:grpSpPr>
        <p:sp>
          <p:nvSpPr>
            <p:cNvPr id="39" name="Freeform 39"/>
            <p:cNvSpPr/>
            <p:nvPr/>
          </p:nvSpPr>
          <p:spPr>
            <a:xfrm>
              <a:off x="0" y="0"/>
              <a:ext cx="2933626" cy="401501"/>
            </a:xfrm>
            <a:custGeom>
              <a:avLst/>
              <a:gdLst/>
              <a:ahLst/>
              <a:cxnLst/>
              <a:rect l="l" t="t" r="r" b="b"/>
              <a:pathLst>
                <a:path w="2933626" h="401501">
                  <a:moveTo>
                    <a:pt x="0" y="0"/>
                  </a:moveTo>
                  <a:lnTo>
                    <a:pt x="2933626" y="0"/>
                  </a:lnTo>
                  <a:lnTo>
                    <a:pt x="2933626" y="401501"/>
                  </a:lnTo>
                  <a:lnTo>
                    <a:pt x="0" y="401501"/>
                  </a:lnTo>
                  <a:close/>
                </a:path>
              </a:pathLst>
            </a:custGeom>
            <a:solidFill>
              <a:srgbClr val="000000">
                <a:alpha val="0"/>
              </a:srgbClr>
            </a:solidFill>
          </p:spPr>
        </p:sp>
        <p:sp>
          <p:nvSpPr>
            <p:cNvPr id="40" name="TextBox 40"/>
            <p:cNvSpPr txBox="1"/>
            <p:nvPr/>
          </p:nvSpPr>
          <p:spPr>
            <a:xfrm>
              <a:off x="0" y="-19050"/>
              <a:ext cx="2933626"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Key Data Insights</a:t>
              </a:r>
            </a:p>
          </p:txBody>
        </p:sp>
      </p:grpSp>
      <p:grpSp>
        <p:nvGrpSpPr>
          <p:cNvPr id="41" name="Group 41"/>
          <p:cNvGrpSpPr/>
          <p:nvPr/>
        </p:nvGrpSpPr>
        <p:grpSpPr>
          <a:xfrm>
            <a:off x="705641" y="6578473"/>
            <a:ext cx="444280" cy="444280"/>
            <a:chOff x="0" y="0"/>
            <a:chExt cx="592373" cy="592373"/>
          </a:xfrm>
        </p:grpSpPr>
        <p:sp>
          <p:nvSpPr>
            <p:cNvPr id="42" name="Freeform 42"/>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43" name="Freeform 43"/>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6D9121"/>
            </a:solidFill>
          </p:spPr>
        </p:sp>
      </p:grpSp>
      <p:grpSp>
        <p:nvGrpSpPr>
          <p:cNvPr id="44" name="Group 44"/>
          <p:cNvGrpSpPr/>
          <p:nvPr/>
        </p:nvGrpSpPr>
        <p:grpSpPr>
          <a:xfrm>
            <a:off x="783203" y="6619912"/>
            <a:ext cx="289071" cy="361318"/>
            <a:chOff x="0" y="0"/>
            <a:chExt cx="385428" cy="481757"/>
          </a:xfrm>
        </p:grpSpPr>
        <p:sp>
          <p:nvSpPr>
            <p:cNvPr id="45" name="Freeform 45"/>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46" name="TextBox 46"/>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4</a:t>
              </a:r>
            </a:p>
          </p:txBody>
        </p:sp>
      </p:grpSp>
      <p:grpSp>
        <p:nvGrpSpPr>
          <p:cNvPr id="47" name="Group 47"/>
          <p:cNvGrpSpPr/>
          <p:nvPr/>
        </p:nvGrpSpPr>
        <p:grpSpPr>
          <a:xfrm>
            <a:off x="1337276" y="6583830"/>
            <a:ext cx="3834854" cy="301126"/>
            <a:chOff x="0" y="0"/>
            <a:chExt cx="5113139" cy="401501"/>
          </a:xfrm>
        </p:grpSpPr>
        <p:sp>
          <p:nvSpPr>
            <p:cNvPr id="48" name="Freeform 48"/>
            <p:cNvSpPr/>
            <p:nvPr/>
          </p:nvSpPr>
          <p:spPr>
            <a:xfrm>
              <a:off x="0" y="0"/>
              <a:ext cx="5113139" cy="401501"/>
            </a:xfrm>
            <a:custGeom>
              <a:avLst/>
              <a:gdLst/>
              <a:ahLst/>
              <a:cxnLst/>
              <a:rect l="l" t="t" r="r" b="b"/>
              <a:pathLst>
                <a:path w="5113139" h="401501">
                  <a:moveTo>
                    <a:pt x="0" y="0"/>
                  </a:moveTo>
                  <a:lnTo>
                    <a:pt x="5113139" y="0"/>
                  </a:lnTo>
                  <a:lnTo>
                    <a:pt x="5113139" y="401501"/>
                  </a:lnTo>
                  <a:lnTo>
                    <a:pt x="0" y="401501"/>
                  </a:lnTo>
                  <a:close/>
                </a:path>
              </a:pathLst>
            </a:custGeom>
            <a:solidFill>
              <a:srgbClr val="000000">
                <a:alpha val="0"/>
              </a:srgbClr>
            </a:solidFill>
          </p:spPr>
        </p:sp>
        <p:sp>
          <p:nvSpPr>
            <p:cNvPr id="49" name="TextBox 49"/>
            <p:cNvSpPr txBox="1"/>
            <p:nvPr/>
          </p:nvSpPr>
          <p:spPr>
            <a:xfrm>
              <a:off x="0" y="-19050"/>
              <a:ext cx="5113139"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Recommendations for Stakeholders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3693458"/>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Project Overview</a:t>
              </a:r>
            </a:p>
          </p:txBody>
        </p:sp>
      </p:grpSp>
      <p:grpSp>
        <p:nvGrpSpPr>
          <p:cNvPr id="9" name="Group 9"/>
          <p:cNvGrpSpPr/>
          <p:nvPr/>
        </p:nvGrpSpPr>
        <p:grpSpPr>
          <a:xfrm>
            <a:off x="705641" y="4675696"/>
            <a:ext cx="2837213" cy="1923204"/>
            <a:chOff x="0" y="0"/>
            <a:chExt cx="3782950" cy="2564272"/>
          </a:xfrm>
        </p:grpSpPr>
        <p:sp>
          <p:nvSpPr>
            <p:cNvPr id="10" name="Freeform 10"/>
            <p:cNvSpPr/>
            <p:nvPr/>
          </p:nvSpPr>
          <p:spPr>
            <a:xfrm>
              <a:off x="7112" y="7112"/>
              <a:ext cx="3768598" cy="2550033"/>
            </a:xfrm>
            <a:custGeom>
              <a:avLst/>
              <a:gdLst/>
              <a:ahLst/>
              <a:cxnLst/>
              <a:rect l="l" t="t" r="r" b="b"/>
              <a:pathLst>
                <a:path w="3768598" h="2550033">
                  <a:moveTo>
                    <a:pt x="0" y="107950"/>
                  </a:moveTo>
                  <a:cubicBezTo>
                    <a:pt x="0" y="48387"/>
                    <a:pt x="48387" y="0"/>
                    <a:pt x="108204" y="0"/>
                  </a:cubicBezTo>
                  <a:lnTo>
                    <a:pt x="3660521" y="0"/>
                  </a:lnTo>
                  <a:cubicBezTo>
                    <a:pt x="3720211" y="0"/>
                    <a:pt x="3768598" y="48260"/>
                    <a:pt x="3768598" y="107950"/>
                  </a:cubicBezTo>
                  <a:lnTo>
                    <a:pt x="3768598" y="2442083"/>
                  </a:lnTo>
                  <a:cubicBezTo>
                    <a:pt x="3768598" y="2501646"/>
                    <a:pt x="3720211" y="2550033"/>
                    <a:pt x="3660521" y="2550033"/>
                  </a:cubicBezTo>
                  <a:lnTo>
                    <a:pt x="108204" y="2550033"/>
                  </a:lnTo>
                  <a:cubicBezTo>
                    <a:pt x="48514" y="2550033"/>
                    <a:pt x="127" y="2501773"/>
                    <a:pt x="127" y="2442083"/>
                  </a:cubicBezTo>
                  <a:close/>
                </a:path>
              </a:pathLst>
            </a:custGeom>
            <a:solidFill>
              <a:srgbClr val="07836F"/>
            </a:solidFill>
          </p:spPr>
        </p:sp>
        <p:sp>
          <p:nvSpPr>
            <p:cNvPr id="11" name="Freeform 11"/>
            <p:cNvSpPr/>
            <p:nvPr/>
          </p:nvSpPr>
          <p:spPr>
            <a:xfrm>
              <a:off x="0" y="0"/>
              <a:ext cx="3782949" cy="2564257"/>
            </a:xfrm>
            <a:custGeom>
              <a:avLst/>
              <a:gdLst/>
              <a:ahLst/>
              <a:cxnLst/>
              <a:rect l="l" t="t" r="r" b="b"/>
              <a:pathLst>
                <a:path w="3782949" h="2564257">
                  <a:moveTo>
                    <a:pt x="0" y="115062"/>
                  </a:moveTo>
                  <a:cubicBezTo>
                    <a:pt x="0" y="51562"/>
                    <a:pt x="51562" y="0"/>
                    <a:pt x="115316" y="0"/>
                  </a:cubicBezTo>
                  <a:lnTo>
                    <a:pt x="3667633" y="0"/>
                  </a:lnTo>
                  <a:lnTo>
                    <a:pt x="3667633" y="7112"/>
                  </a:lnTo>
                  <a:lnTo>
                    <a:pt x="3667633" y="0"/>
                  </a:lnTo>
                  <a:cubicBezTo>
                    <a:pt x="3731260" y="0"/>
                    <a:pt x="3782949" y="51562"/>
                    <a:pt x="3782949" y="115062"/>
                  </a:cubicBezTo>
                  <a:lnTo>
                    <a:pt x="3775837" y="115062"/>
                  </a:lnTo>
                  <a:lnTo>
                    <a:pt x="3782949" y="115062"/>
                  </a:lnTo>
                  <a:lnTo>
                    <a:pt x="3782949" y="2449195"/>
                  </a:lnTo>
                  <a:lnTo>
                    <a:pt x="3775837" y="2449195"/>
                  </a:lnTo>
                  <a:lnTo>
                    <a:pt x="3782949" y="2449195"/>
                  </a:lnTo>
                  <a:cubicBezTo>
                    <a:pt x="3782949" y="2512695"/>
                    <a:pt x="3731387" y="2564257"/>
                    <a:pt x="3667633" y="2564257"/>
                  </a:cubicBezTo>
                  <a:lnTo>
                    <a:pt x="3667633" y="2557145"/>
                  </a:lnTo>
                  <a:lnTo>
                    <a:pt x="3667633" y="2564257"/>
                  </a:lnTo>
                  <a:lnTo>
                    <a:pt x="115316" y="2564257"/>
                  </a:lnTo>
                  <a:lnTo>
                    <a:pt x="115316" y="2557145"/>
                  </a:lnTo>
                  <a:lnTo>
                    <a:pt x="115316" y="2564257"/>
                  </a:lnTo>
                  <a:cubicBezTo>
                    <a:pt x="51689" y="2564257"/>
                    <a:pt x="0" y="2512695"/>
                    <a:pt x="0" y="2449195"/>
                  </a:cubicBezTo>
                  <a:lnTo>
                    <a:pt x="0" y="115062"/>
                  </a:lnTo>
                  <a:lnTo>
                    <a:pt x="7112" y="115062"/>
                  </a:lnTo>
                  <a:lnTo>
                    <a:pt x="0" y="115062"/>
                  </a:lnTo>
                  <a:moveTo>
                    <a:pt x="14224" y="115062"/>
                  </a:moveTo>
                  <a:lnTo>
                    <a:pt x="14224" y="2449195"/>
                  </a:lnTo>
                  <a:lnTo>
                    <a:pt x="7112" y="2449195"/>
                  </a:lnTo>
                  <a:lnTo>
                    <a:pt x="14224" y="2449195"/>
                  </a:lnTo>
                  <a:cubicBezTo>
                    <a:pt x="14224" y="2504821"/>
                    <a:pt x="59436" y="2549906"/>
                    <a:pt x="115189" y="2549906"/>
                  </a:cubicBezTo>
                  <a:lnTo>
                    <a:pt x="3667633" y="2549906"/>
                  </a:lnTo>
                  <a:cubicBezTo>
                    <a:pt x="3723386" y="2549906"/>
                    <a:pt x="3768598" y="2504821"/>
                    <a:pt x="3768598" y="2449195"/>
                  </a:cubicBezTo>
                  <a:lnTo>
                    <a:pt x="3768598" y="115062"/>
                  </a:lnTo>
                  <a:cubicBezTo>
                    <a:pt x="3768598" y="59436"/>
                    <a:pt x="3723386" y="14351"/>
                    <a:pt x="3667633" y="14351"/>
                  </a:cubicBezTo>
                  <a:lnTo>
                    <a:pt x="115316" y="14351"/>
                  </a:lnTo>
                  <a:lnTo>
                    <a:pt x="115316" y="7112"/>
                  </a:lnTo>
                  <a:lnTo>
                    <a:pt x="115316" y="14224"/>
                  </a:lnTo>
                  <a:cubicBezTo>
                    <a:pt x="59563" y="14224"/>
                    <a:pt x="14351" y="59309"/>
                    <a:pt x="14351" y="114935"/>
                  </a:cubicBezTo>
                  <a:close/>
                </a:path>
              </a:pathLst>
            </a:custGeom>
            <a:solidFill>
              <a:srgbClr val="07836F"/>
            </a:solidFill>
          </p:spPr>
        </p:sp>
      </p:grpSp>
      <p:grpSp>
        <p:nvGrpSpPr>
          <p:cNvPr id="12" name="Group 12"/>
          <p:cNvGrpSpPr/>
          <p:nvPr/>
        </p:nvGrpSpPr>
        <p:grpSpPr>
          <a:xfrm>
            <a:off x="914428" y="4884484"/>
            <a:ext cx="2419638" cy="602252"/>
            <a:chOff x="0" y="0"/>
            <a:chExt cx="3226184" cy="803003"/>
          </a:xfrm>
        </p:grpSpPr>
        <p:sp>
          <p:nvSpPr>
            <p:cNvPr id="13" name="Freeform 13"/>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14" name="TextBox 14"/>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Client: AutoInsight Nigeria Ltd.</a:t>
              </a:r>
            </a:p>
          </p:txBody>
        </p:sp>
      </p:grpSp>
      <p:grpSp>
        <p:nvGrpSpPr>
          <p:cNvPr id="15" name="Group 15"/>
          <p:cNvGrpSpPr/>
          <p:nvPr/>
        </p:nvGrpSpPr>
        <p:grpSpPr>
          <a:xfrm>
            <a:off x="3724852" y="4675696"/>
            <a:ext cx="2837213" cy="1923204"/>
            <a:chOff x="0" y="0"/>
            <a:chExt cx="3782950" cy="2564272"/>
          </a:xfrm>
        </p:grpSpPr>
        <p:sp>
          <p:nvSpPr>
            <p:cNvPr id="16" name="Freeform 16"/>
            <p:cNvSpPr/>
            <p:nvPr/>
          </p:nvSpPr>
          <p:spPr>
            <a:xfrm>
              <a:off x="7112" y="7112"/>
              <a:ext cx="3768598" cy="2550033"/>
            </a:xfrm>
            <a:custGeom>
              <a:avLst/>
              <a:gdLst/>
              <a:ahLst/>
              <a:cxnLst/>
              <a:rect l="l" t="t" r="r" b="b"/>
              <a:pathLst>
                <a:path w="3768598" h="2550033">
                  <a:moveTo>
                    <a:pt x="0" y="107950"/>
                  </a:moveTo>
                  <a:cubicBezTo>
                    <a:pt x="0" y="48387"/>
                    <a:pt x="48387" y="0"/>
                    <a:pt x="108204" y="0"/>
                  </a:cubicBezTo>
                  <a:lnTo>
                    <a:pt x="3660521" y="0"/>
                  </a:lnTo>
                  <a:cubicBezTo>
                    <a:pt x="3720211" y="0"/>
                    <a:pt x="3768598" y="48260"/>
                    <a:pt x="3768598" y="107950"/>
                  </a:cubicBezTo>
                  <a:lnTo>
                    <a:pt x="3768598" y="2442083"/>
                  </a:lnTo>
                  <a:cubicBezTo>
                    <a:pt x="3768598" y="2501646"/>
                    <a:pt x="3720211" y="2550033"/>
                    <a:pt x="3660521" y="2550033"/>
                  </a:cubicBezTo>
                  <a:lnTo>
                    <a:pt x="108204" y="2550033"/>
                  </a:lnTo>
                  <a:cubicBezTo>
                    <a:pt x="48514" y="2550033"/>
                    <a:pt x="127" y="2501773"/>
                    <a:pt x="127" y="2442083"/>
                  </a:cubicBezTo>
                  <a:close/>
                </a:path>
              </a:pathLst>
            </a:custGeom>
            <a:solidFill>
              <a:srgbClr val="07836F"/>
            </a:solidFill>
          </p:spPr>
        </p:sp>
        <p:sp>
          <p:nvSpPr>
            <p:cNvPr id="17" name="Freeform 17"/>
            <p:cNvSpPr/>
            <p:nvPr/>
          </p:nvSpPr>
          <p:spPr>
            <a:xfrm>
              <a:off x="0" y="0"/>
              <a:ext cx="3782949" cy="2564257"/>
            </a:xfrm>
            <a:custGeom>
              <a:avLst/>
              <a:gdLst/>
              <a:ahLst/>
              <a:cxnLst/>
              <a:rect l="l" t="t" r="r" b="b"/>
              <a:pathLst>
                <a:path w="3782949" h="2564257">
                  <a:moveTo>
                    <a:pt x="0" y="115062"/>
                  </a:moveTo>
                  <a:cubicBezTo>
                    <a:pt x="0" y="51562"/>
                    <a:pt x="51562" y="0"/>
                    <a:pt x="115316" y="0"/>
                  </a:cubicBezTo>
                  <a:lnTo>
                    <a:pt x="3667633" y="0"/>
                  </a:lnTo>
                  <a:lnTo>
                    <a:pt x="3667633" y="7112"/>
                  </a:lnTo>
                  <a:lnTo>
                    <a:pt x="3667633" y="0"/>
                  </a:lnTo>
                  <a:cubicBezTo>
                    <a:pt x="3731260" y="0"/>
                    <a:pt x="3782949" y="51562"/>
                    <a:pt x="3782949" y="115062"/>
                  </a:cubicBezTo>
                  <a:lnTo>
                    <a:pt x="3775837" y="115062"/>
                  </a:lnTo>
                  <a:lnTo>
                    <a:pt x="3782949" y="115062"/>
                  </a:lnTo>
                  <a:lnTo>
                    <a:pt x="3782949" y="2449195"/>
                  </a:lnTo>
                  <a:lnTo>
                    <a:pt x="3775837" y="2449195"/>
                  </a:lnTo>
                  <a:lnTo>
                    <a:pt x="3782949" y="2449195"/>
                  </a:lnTo>
                  <a:cubicBezTo>
                    <a:pt x="3782949" y="2512695"/>
                    <a:pt x="3731387" y="2564257"/>
                    <a:pt x="3667633" y="2564257"/>
                  </a:cubicBezTo>
                  <a:lnTo>
                    <a:pt x="3667633" y="2557145"/>
                  </a:lnTo>
                  <a:lnTo>
                    <a:pt x="3667633" y="2564257"/>
                  </a:lnTo>
                  <a:lnTo>
                    <a:pt x="115316" y="2564257"/>
                  </a:lnTo>
                  <a:lnTo>
                    <a:pt x="115316" y="2557145"/>
                  </a:lnTo>
                  <a:lnTo>
                    <a:pt x="115316" y="2564257"/>
                  </a:lnTo>
                  <a:cubicBezTo>
                    <a:pt x="51689" y="2564257"/>
                    <a:pt x="0" y="2512695"/>
                    <a:pt x="0" y="2449195"/>
                  </a:cubicBezTo>
                  <a:lnTo>
                    <a:pt x="0" y="115062"/>
                  </a:lnTo>
                  <a:lnTo>
                    <a:pt x="7112" y="115062"/>
                  </a:lnTo>
                  <a:lnTo>
                    <a:pt x="0" y="115062"/>
                  </a:lnTo>
                  <a:moveTo>
                    <a:pt x="14224" y="115062"/>
                  </a:moveTo>
                  <a:lnTo>
                    <a:pt x="14224" y="2449195"/>
                  </a:lnTo>
                  <a:lnTo>
                    <a:pt x="7112" y="2449195"/>
                  </a:lnTo>
                  <a:lnTo>
                    <a:pt x="14224" y="2449195"/>
                  </a:lnTo>
                  <a:cubicBezTo>
                    <a:pt x="14224" y="2504821"/>
                    <a:pt x="59436" y="2549906"/>
                    <a:pt x="115189" y="2549906"/>
                  </a:cubicBezTo>
                  <a:lnTo>
                    <a:pt x="3667633" y="2549906"/>
                  </a:lnTo>
                  <a:cubicBezTo>
                    <a:pt x="3723386" y="2549906"/>
                    <a:pt x="3768598" y="2504821"/>
                    <a:pt x="3768598" y="2449195"/>
                  </a:cubicBezTo>
                  <a:lnTo>
                    <a:pt x="3768598" y="115062"/>
                  </a:lnTo>
                  <a:cubicBezTo>
                    <a:pt x="3768598" y="59436"/>
                    <a:pt x="3723386" y="14351"/>
                    <a:pt x="3667633" y="14351"/>
                  </a:cubicBezTo>
                  <a:lnTo>
                    <a:pt x="115316" y="14351"/>
                  </a:lnTo>
                  <a:lnTo>
                    <a:pt x="115316" y="7112"/>
                  </a:lnTo>
                  <a:lnTo>
                    <a:pt x="115316" y="14224"/>
                  </a:lnTo>
                  <a:cubicBezTo>
                    <a:pt x="59563" y="14224"/>
                    <a:pt x="14351" y="59309"/>
                    <a:pt x="14351" y="114935"/>
                  </a:cubicBezTo>
                  <a:close/>
                </a:path>
              </a:pathLst>
            </a:custGeom>
            <a:solidFill>
              <a:srgbClr val="07836F"/>
            </a:solidFill>
          </p:spPr>
        </p:sp>
      </p:grpSp>
      <p:grpSp>
        <p:nvGrpSpPr>
          <p:cNvPr id="18" name="Group 18"/>
          <p:cNvGrpSpPr/>
          <p:nvPr/>
        </p:nvGrpSpPr>
        <p:grpSpPr>
          <a:xfrm>
            <a:off x="3933639" y="4884484"/>
            <a:ext cx="2419638" cy="1559449"/>
            <a:chOff x="0" y="0"/>
            <a:chExt cx="3226184" cy="2079266"/>
          </a:xfrm>
        </p:grpSpPr>
        <p:sp>
          <p:nvSpPr>
            <p:cNvPr id="19" name="Freeform 19"/>
            <p:cNvSpPr/>
            <p:nvPr/>
          </p:nvSpPr>
          <p:spPr>
            <a:xfrm>
              <a:off x="0" y="0"/>
              <a:ext cx="3226184" cy="2079266"/>
            </a:xfrm>
            <a:custGeom>
              <a:avLst/>
              <a:gdLst/>
              <a:ahLst/>
              <a:cxnLst/>
              <a:rect l="l" t="t" r="r" b="b"/>
              <a:pathLst>
                <a:path w="3226184" h="2079266">
                  <a:moveTo>
                    <a:pt x="0" y="0"/>
                  </a:moveTo>
                  <a:lnTo>
                    <a:pt x="3226184" y="0"/>
                  </a:lnTo>
                  <a:lnTo>
                    <a:pt x="3226184" y="2079266"/>
                  </a:lnTo>
                  <a:lnTo>
                    <a:pt x="0" y="2079266"/>
                  </a:lnTo>
                  <a:close/>
                </a:path>
              </a:pathLst>
            </a:custGeom>
            <a:solidFill>
              <a:srgbClr val="000000">
                <a:alpha val="0"/>
              </a:srgbClr>
            </a:solidFill>
          </p:spPr>
        </p:sp>
        <p:sp>
          <p:nvSpPr>
            <p:cNvPr id="20" name="TextBox 20"/>
            <p:cNvSpPr txBox="1"/>
            <p:nvPr/>
          </p:nvSpPr>
          <p:spPr>
            <a:xfrm>
              <a:off x="0" y="-19050"/>
              <a:ext cx="3226184" cy="2098316"/>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Objective: Analyze 2,000+ car listings for trends in pricing, brands, and preferences.</a:t>
              </a:r>
            </a:p>
          </p:txBody>
        </p:sp>
      </p:grpSp>
      <p:grpSp>
        <p:nvGrpSpPr>
          <p:cNvPr id="21" name="Group 21"/>
          <p:cNvGrpSpPr/>
          <p:nvPr/>
        </p:nvGrpSpPr>
        <p:grpSpPr>
          <a:xfrm>
            <a:off x="6744063" y="4675696"/>
            <a:ext cx="2837213" cy="1923204"/>
            <a:chOff x="0" y="0"/>
            <a:chExt cx="3782950" cy="2564272"/>
          </a:xfrm>
        </p:grpSpPr>
        <p:sp>
          <p:nvSpPr>
            <p:cNvPr id="22" name="Freeform 22"/>
            <p:cNvSpPr/>
            <p:nvPr/>
          </p:nvSpPr>
          <p:spPr>
            <a:xfrm>
              <a:off x="7112" y="7112"/>
              <a:ext cx="3768598" cy="2550033"/>
            </a:xfrm>
            <a:custGeom>
              <a:avLst/>
              <a:gdLst/>
              <a:ahLst/>
              <a:cxnLst/>
              <a:rect l="l" t="t" r="r" b="b"/>
              <a:pathLst>
                <a:path w="3768598" h="2550033">
                  <a:moveTo>
                    <a:pt x="0" y="107950"/>
                  </a:moveTo>
                  <a:cubicBezTo>
                    <a:pt x="0" y="48387"/>
                    <a:pt x="48387" y="0"/>
                    <a:pt x="108204" y="0"/>
                  </a:cubicBezTo>
                  <a:lnTo>
                    <a:pt x="3660521" y="0"/>
                  </a:lnTo>
                  <a:cubicBezTo>
                    <a:pt x="3720211" y="0"/>
                    <a:pt x="3768598" y="48260"/>
                    <a:pt x="3768598" y="107950"/>
                  </a:cubicBezTo>
                  <a:lnTo>
                    <a:pt x="3768598" y="2442083"/>
                  </a:lnTo>
                  <a:cubicBezTo>
                    <a:pt x="3768598" y="2501646"/>
                    <a:pt x="3720211" y="2550033"/>
                    <a:pt x="3660521" y="2550033"/>
                  </a:cubicBezTo>
                  <a:lnTo>
                    <a:pt x="108204" y="2550033"/>
                  </a:lnTo>
                  <a:cubicBezTo>
                    <a:pt x="48514" y="2550033"/>
                    <a:pt x="127" y="2501773"/>
                    <a:pt x="127" y="2442083"/>
                  </a:cubicBezTo>
                  <a:close/>
                </a:path>
              </a:pathLst>
            </a:custGeom>
            <a:solidFill>
              <a:srgbClr val="07836F"/>
            </a:solidFill>
          </p:spPr>
        </p:sp>
        <p:sp>
          <p:nvSpPr>
            <p:cNvPr id="23" name="Freeform 23"/>
            <p:cNvSpPr/>
            <p:nvPr/>
          </p:nvSpPr>
          <p:spPr>
            <a:xfrm>
              <a:off x="0" y="0"/>
              <a:ext cx="3782949" cy="2564257"/>
            </a:xfrm>
            <a:custGeom>
              <a:avLst/>
              <a:gdLst/>
              <a:ahLst/>
              <a:cxnLst/>
              <a:rect l="l" t="t" r="r" b="b"/>
              <a:pathLst>
                <a:path w="3782949" h="2564257">
                  <a:moveTo>
                    <a:pt x="0" y="115062"/>
                  </a:moveTo>
                  <a:cubicBezTo>
                    <a:pt x="0" y="51562"/>
                    <a:pt x="51562" y="0"/>
                    <a:pt x="115316" y="0"/>
                  </a:cubicBezTo>
                  <a:lnTo>
                    <a:pt x="3667633" y="0"/>
                  </a:lnTo>
                  <a:lnTo>
                    <a:pt x="3667633" y="7112"/>
                  </a:lnTo>
                  <a:lnTo>
                    <a:pt x="3667633" y="0"/>
                  </a:lnTo>
                  <a:cubicBezTo>
                    <a:pt x="3731260" y="0"/>
                    <a:pt x="3782949" y="51562"/>
                    <a:pt x="3782949" y="115062"/>
                  </a:cubicBezTo>
                  <a:lnTo>
                    <a:pt x="3775837" y="115062"/>
                  </a:lnTo>
                  <a:lnTo>
                    <a:pt x="3782949" y="115062"/>
                  </a:lnTo>
                  <a:lnTo>
                    <a:pt x="3782949" y="2449195"/>
                  </a:lnTo>
                  <a:lnTo>
                    <a:pt x="3775837" y="2449195"/>
                  </a:lnTo>
                  <a:lnTo>
                    <a:pt x="3782949" y="2449195"/>
                  </a:lnTo>
                  <a:cubicBezTo>
                    <a:pt x="3782949" y="2512695"/>
                    <a:pt x="3731387" y="2564257"/>
                    <a:pt x="3667633" y="2564257"/>
                  </a:cubicBezTo>
                  <a:lnTo>
                    <a:pt x="3667633" y="2557145"/>
                  </a:lnTo>
                  <a:lnTo>
                    <a:pt x="3667633" y="2564257"/>
                  </a:lnTo>
                  <a:lnTo>
                    <a:pt x="115316" y="2564257"/>
                  </a:lnTo>
                  <a:lnTo>
                    <a:pt x="115316" y="2557145"/>
                  </a:lnTo>
                  <a:lnTo>
                    <a:pt x="115316" y="2564257"/>
                  </a:lnTo>
                  <a:cubicBezTo>
                    <a:pt x="51689" y="2564257"/>
                    <a:pt x="0" y="2512695"/>
                    <a:pt x="0" y="2449195"/>
                  </a:cubicBezTo>
                  <a:lnTo>
                    <a:pt x="0" y="115062"/>
                  </a:lnTo>
                  <a:lnTo>
                    <a:pt x="7112" y="115062"/>
                  </a:lnTo>
                  <a:lnTo>
                    <a:pt x="0" y="115062"/>
                  </a:lnTo>
                  <a:moveTo>
                    <a:pt x="14224" y="115062"/>
                  </a:moveTo>
                  <a:lnTo>
                    <a:pt x="14224" y="2449195"/>
                  </a:lnTo>
                  <a:lnTo>
                    <a:pt x="7112" y="2449195"/>
                  </a:lnTo>
                  <a:lnTo>
                    <a:pt x="14224" y="2449195"/>
                  </a:lnTo>
                  <a:cubicBezTo>
                    <a:pt x="14224" y="2504821"/>
                    <a:pt x="59436" y="2549906"/>
                    <a:pt x="115189" y="2549906"/>
                  </a:cubicBezTo>
                  <a:lnTo>
                    <a:pt x="3667633" y="2549906"/>
                  </a:lnTo>
                  <a:cubicBezTo>
                    <a:pt x="3723386" y="2549906"/>
                    <a:pt x="3768598" y="2504821"/>
                    <a:pt x="3768598" y="2449195"/>
                  </a:cubicBezTo>
                  <a:lnTo>
                    <a:pt x="3768598" y="115062"/>
                  </a:lnTo>
                  <a:cubicBezTo>
                    <a:pt x="3768598" y="59436"/>
                    <a:pt x="3723386" y="14351"/>
                    <a:pt x="3667633" y="14351"/>
                  </a:cubicBezTo>
                  <a:lnTo>
                    <a:pt x="115316" y="14351"/>
                  </a:lnTo>
                  <a:lnTo>
                    <a:pt x="115316" y="7112"/>
                  </a:lnTo>
                  <a:lnTo>
                    <a:pt x="115316" y="14224"/>
                  </a:lnTo>
                  <a:cubicBezTo>
                    <a:pt x="59563" y="14224"/>
                    <a:pt x="14351" y="59309"/>
                    <a:pt x="14351" y="114935"/>
                  </a:cubicBezTo>
                  <a:close/>
                </a:path>
              </a:pathLst>
            </a:custGeom>
            <a:solidFill>
              <a:srgbClr val="07836F"/>
            </a:solidFill>
          </p:spPr>
        </p:sp>
      </p:grpSp>
      <p:grpSp>
        <p:nvGrpSpPr>
          <p:cNvPr id="24" name="Group 24"/>
          <p:cNvGrpSpPr/>
          <p:nvPr/>
        </p:nvGrpSpPr>
        <p:grpSpPr>
          <a:xfrm>
            <a:off x="6952850" y="4884484"/>
            <a:ext cx="2419638" cy="1204503"/>
            <a:chOff x="0" y="0"/>
            <a:chExt cx="3226184" cy="1606004"/>
          </a:xfrm>
        </p:grpSpPr>
        <p:sp>
          <p:nvSpPr>
            <p:cNvPr id="25" name="Freeform 25"/>
            <p:cNvSpPr/>
            <p:nvPr/>
          </p:nvSpPr>
          <p:spPr>
            <a:xfrm>
              <a:off x="0" y="0"/>
              <a:ext cx="3226184" cy="1606004"/>
            </a:xfrm>
            <a:custGeom>
              <a:avLst/>
              <a:gdLst/>
              <a:ahLst/>
              <a:cxnLst/>
              <a:rect l="l" t="t" r="r" b="b"/>
              <a:pathLst>
                <a:path w="3226184" h="1606004">
                  <a:moveTo>
                    <a:pt x="0" y="0"/>
                  </a:moveTo>
                  <a:lnTo>
                    <a:pt x="3226184" y="0"/>
                  </a:lnTo>
                  <a:lnTo>
                    <a:pt x="3226184" y="1606004"/>
                  </a:lnTo>
                  <a:lnTo>
                    <a:pt x="0" y="1606004"/>
                  </a:lnTo>
                  <a:close/>
                </a:path>
              </a:pathLst>
            </a:custGeom>
            <a:solidFill>
              <a:srgbClr val="000000">
                <a:alpha val="0"/>
              </a:srgbClr>
            </a:solidFill>
          </p:spPr>
        </p:sp>
        <p:sp>
          <p:nvSpPr>
            <p:cNvPr id="26" name="TextBox 26"/>
            <p:cNvSpPr txBox="1"/>
            <p:nvPr/>
          </p:nvSpPr>
          <p:spPr>
            <a:xfrm>
              <a:off x="0" y="-19050"/>
              <a:ext cx="3226184" cy="1625054"/>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Importance: Data-driven decisions for manufacturers and dealerships.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944816"/>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Methodology</a:t>
              </a:r>
            </a:p>
          </p:txBody>
        </p:sp>
      </p:grpSp>
      <p:grpSp>
        <p:nvGrpSpPr>
          <p:cNvPr id="9" name="Group 9"/>
          <p:cNvGrpSpPr/>
          <p:nvPr/>
        </p:nvGrpSpPr>
        <p:grpSpPr>
          <a:xfrm>
            <a:off x="5132784" y="1932412"/>
            <a:ext cx="21431" cy="7409687"/>
            <a:chOff x="0" y="0"/>
            <a:chExt cx="28575" cy="9879583"/>
          </a:xfrm>
        </p:grpSpPr>
        <p:sp>
          <p:nvSpPr>
            <p:cNvPr id="10" name="Freeform 10"/>
            <p:cNvSpPr/>
            <p:nvPr/>
          </p:nvSpPr>
          <p:spPr>
            <a:xfrm>
              <a:off x="0" y="0"/>
              <a:ext cx="28575" cy="9879457"/>
            </a:xfrm>
            <a:custGeom>
              <a:avLst/>
              <a:gdLst/>
              <a:ahLst/>
              <a:cxnLst/>
              <a:rect l="l" t="t" r="r" b="b"/>
              <a:pathLst>
                <a:path w="28575" h="9879457">
                  <a:moveTo>
                    <a:pt x="0" y="14224"/>
                  </a:moveTo>
                  <a:cubicBezTo>
                    <a:pt x="0" y="6350"/>
                    <a:pt x="6350" y="0"/>
                    <a:pt x="14224" y="0"/>
                  </a:cubicBezTo>
                  <a:cubicBezTo>
                    <a:pt x="22098" y="0"/>
                    <a:pt x="28575" y="6350"/>
                    <a:pt x="28575" y="14224"/>
                  </a:cubicBezTo>
                  <a:lnTo>
                    <a:pt x="28575" y="9865233"/>
                  </a:lnTo>
                  <a:cubicBezTo>
                    <a:pt x="28575" y="9873107"/>
                    <a:pt x="22225" y="9879457"/>
                    <a:pt x="14351" y="9879457"/>
                  </a:cubicBezTo>
                  <a:cubicBezTo>
                    <a:pt x="6477" y="9879457"/>
                    <a:pt x="0" y="9873234"/>
                    <a:pt x="0" y="9865233"/>
                  </a:cubicBezTo>
                  <a:close/>
                </a:path>
              </a:pathLst>
            </a:custGeom>
            <a:solidFill>
              <a:srgbClr val="D4E2B5"/>
            </a:solidFill>
          </p:spPr>
        </p:sp>
      </p:grpSp>
      <p:grpSp>
        <p:nvGrpSpPr>
          <p:cNvPr id="11" name="Group 11"/>
          <p:cNvGrpSpPr/>
          <p:nvPr/>
        </p:nvGrpSpPr>
        <p:grpSpPr>
          <a:xfrm>
            <a:off x="4370008" y="2355177"/>
            <a:ext cx="578142" cy="21431"/>
            <a:chOff x="0" y="0"/>
            <a:chExt cx="770856" cy="28575"/>
          </a:xfrm>
        </p:grpSpPr>
        <p:sp>
          <p:nvSpPr>
            <p:cNvPr id="12" name="Freeform 12"/>
            <p:cNvSpPr/>
            <p:nvPr/>
          </p:nvSpPr>
          <p:spPr>
            <a:xfrm>
              <a:off x="0" y="0"/>
              <a:ext cx="770763" cy="28575"/>
            </a:xfrm>
            <a:custGeom>
              <a:avLst/>
              <a:gdLst/>
              <a:ahLst/>
              <a:cxnLst/>
              <a:rect l="l" t="t" r="r" b="b"/>
              <a:pathLst>
                <a:path w="770763" h="28575">
                  <a:moveTo>
                    <a:pt x="0" y="14224"/>
                  </a:moveTo>
                  <a:cubicBezTo>
                    <a:pt x="0" y="6350"/>
                    <a:pt x="6350" y="0"/>
                    <a:pt x="14224" y="0"/>
                  </a:cubicBezTo>
                  <a:lnTo>
                    <a:pt x="756539" y="0"/>
                  </a:lnTo>
                  <a:cubicBezTo>
                    <a:pt x="764413" y="0"/>
                    <a:pt x="770763" y="6350"/>
                    <a:pt x="770763" y="14224"/>
                  </a:cubicBezTo>
                  <a:cubicBezTo>
                    <a:pt x="770763" y="22098"/>
                    <a:pt x="764413" y="28448"/>
                    <a:pt x="756539" y="28448"/>
                  </a:cubicBezTo>
                  <a:lnTo>
                    <a:pt x="14224" y="28448"/>
                  </a:lnTo>
                  <a:cubicBezTo>
                    <a:pt x="6350" y="28575"/>
                    <a:pt x="0" y="22225"/>
                    <a:pt x="0" y="14224"/>
                  </a:cubicBezTo>
                  <a:close/>
                </a:path>
              </a:pathLst>
            </a:custGeom>
            <a:solidFill>
              <a:srgbClr val="6D9121"/>
            </a:solidFill>
          </p:spPr>
        </p:sp>
      </p:grpSp>
      <p:grpSp>
        <p:nvGrpSpPr>
          <p:cNvPr id="13" name="Group 13"/>
          <p:cNvGrpSpPr/>
          <p:nvPr/>
        </p:nvGrpSpPr>
        <p:grpSpPr>
          <a:xfrm>
            <a:off x="4921360" y="2143794"/>
            <a:ext cx="444280" cy="444280"/>
            <a:chOff x="0" y="0"/>
            <a:chExt cx="592373" cy="592373"/>
          </a:xfrm>
        </p:grpSpPr>
        <p:sp>
          <p:nvSpPr>
            <p:cNvPr id="14" name="Freeform 14"/>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15" name="Freeform 15"/>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sp>
        <p:nvSpPr>
          <p:cNvPr id="16" name="Freeform 16" descr="preencoded.png"/>
          <p:cNvSpPr/>
          <p:nvPr/>
        </p:nvSpPr>
        <p:spPr>
          <a:xfrm>
            <a:off x="4998923" y="2185234"/>
            <a:ext cx="289071" cy="361318"/>
          </a:xfrm>
          <a:custGeom>
            <a:avLst/>
            <a:gdLst/>
            <a:ahLst/>
            <a:cxnLst/>
            <a:rect l="l" t="t" r="r" b="b"/>
            <a:pathLst>
              <a:path w="289071" h="361318">
                <a:moveTo>
                  <a:pt x="0" y="0"/>
                </a:moveTo>
                <a:lnTo>
                  <a:pt x="289071" y="0"/>
                </a:lnTo>
                <a:lnTo>
                  <a:pt x="289071" y="361317"/>
                </a:lnTo>
                <a:lnTo>
                  <a:pt x="0" y="361317"/>
                </a:lnTo>
                <a:lnTo>
                  <a:pt x="0" y="0"/>
                </a:lnTo>
                <a:close/>
              </a:path>
            </a:pathLst>
          </a:custGeom>
          <a:blipFill>
            <a:blip r:embed="rId3"/>
            <a:stretch>
              <a:fillRect l="-370" r="-370"/>
            </a:stretch>
          </a:blipFill>
        </p:spPr>
      </p:sp>
      <p:grpSp>
        <p:nvGrpSpPr>
          <p:cNvPr id="17" name="Group 17"/>
          <p:cNvGrpSpPr/>
          <p:nvPr/>
        </p:nvGrpSpPr>
        <p:grpSpPr>
          <a:xfrm>
            <a:off x="1771008" y="2125126"/>
            <a:ext cx="2408922" cy="301126"/>
            <a:chOff x="0" y="0"/>
            <a:chExt cx="3211897" cy="401501"/>
          </a:xfrm>
        </p:grpSpPr>
        <p:sp>
          <p:nvSpPr>
            <p:cNvPr id="18" name="Freeform 18"/>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19" name="TextBox 19"/>
            <p:cNvSpPr txBox="1"/>
            <p:nvPr/>
          </p:nvSpPr>
          <p:spPr>
            <a:xfrm>
              <a:off x="0" y="-19050"/>
              <a:ext cx="3211897" cy="420551"/>
            </a:xfrm>
            <a:prstGeom prst="rect">
              <a:avLst/>
            </a:prstGeom>
          </p:spPr>
          <p:txBody>
            <a:bodyPr lIns="0" tIns="0" rIns="0" bIns="0" rtlCol="0" anchor="t"/>
            <a:lstStyle/>
            <a:p>
              <a:pPr algn="r">
                <a:lnSpc>
                  <a:spcPts val="2355"/>
                </a:lnSpc>
              </a:pPr>
              <a:r>
                <a:rPr lang="en-US" sz="1863" b="1">
                  <a:solidFill>
                    <a:srgbClr val="07836F"/>
                  </a:solidFill>
                  <a:latin typeface="Lato Bold"/>
                  <a:ea typeface="Lato Bold"/>
                  <a:cs typeface="Lato Bold"/>
                  <a:sym typeface="Lato Bold"/>
                </a:rPr>
                <a:t>Data Collection</a:t>
              </a:r>
            </a:p>
          </p:txBody>
        </p:sp>
      </p:grpSp>
      <p:grpSp>
        <p:nvGrpSpPr>
          <p:cNvPr id="20" name="Group 20"/>
          <p:cNvGrpSpPr/>
          <p:nvPr/>
        </p:nvGrpSpPr>
        <p:grpSpPr>
          <a:xfrm>
            <a:off x="710999" y="2541864"/>
            <a:ext cx="3468933" cy="1233302"/>
            <a:chOff x="0" y="0"/>
            <a:chExt cx="4625243" cy="1644402"/>
          </a:xfrm>
        </p:grpSpPr>
        <p:sp>
          <p:nvSpPr>
            <p:cNvPr id="21" name="Freeform 21"/>
            <p:cNvSpPr/>
            <p:nvPr/>
          </p:nvSpPr>
          <p:spPr>
            <a:xfrm>
              <a:off x="0" y="0"/>
              <a:ext cx="4625243" cy="1644402"/>
            </a:xfrm>
            <a:custGeom>
              <a:avLst/>
              <a:gdLst/>
              <a:ahLst/>
              <a:cxnLst/>
              <a:rect l="l" t="t" r="r" b="b"/>
              <a:pathLst>
                <a:path w="4625243" h="1644402">
                  <a:moveTo>
                    <a:pt x="0" y="0"/>
                  </a:moveTo>
                  <a:lnTo>
                    <a:pt x="4625243" y="0"/>
                  </a:lnTo>
                  <a:lnTo>
                    <a:pt x="4625243" y="1644402"/>
                  </a:lnTo>
                  <a:lnTo>
                    <a:pt x="0" y="1644402"/>
                  </a:lnTo>
                  <a:close/>
                </a:path>
              </a:pathLst>
            </a:custGeom>
            <a:solidFill>
              <a:srgbClr val="000000">
                <a:alpha val="0"/>
              </a:srgbClr>
            </a:solidFill>
          </p:spPr>
        </p:sp>
        <p:sp>
          <p:nvSpPr>
            <p:cNvPr id="22" name="TextBox 22"/>
            <p:cNvSpPr txBox="1"/>
            <p:nvPr/>
          </p:nvSpPr>
          <p:spPr>
            <a:xfrm>
              <a:off x="0" y="-66675"/>
              <a:ext cx="4625243" cy="1711077"/>
            </a:xfrm>
            <a:prstGeom prst="rect">
              <a:avLst/>
            </a:prstGeom>
          </p:spPr>
          <p:txBody>
            <a:bodyPr lIns="0" tIns="0" rIns="0" bIns="0" rtlCol="0" anchor="t"/>
            <a:lstStyle/>
            <a:p>
              <a:pPr algn="r">
                <a:lnSpc>
                  <a:spcPts val="2425"/>
                </a:lnSpc>
              </a:pPr>
              <a:r>
                <a:rPr lang="en-US" sz="1511">
                  <a:solidFill>
                    <a:srgbClr val="111A23"/>
                  </a:solidFill>
                  <a:latin typeface="Lato"/>
                  <a:ea typeface="Lato"/>
                  <a:cs typeface="Lato"/>
                  <a:sym typeface="Lato"/>
                </a:rPr>
                <a:t>The data will be sourced from cars45.com or other similar platforms. Key features include brand, model, year, price, mileage, condition, and color.</a:t>
              </a:r>
            </a:p>
          </p:txBody>
        </p:sp>
      </p:grpSp>
      <p:grpSp>
        <p:nvGrpSpPr>
          <p:cNvPr id="23" name="Group 23"/>
          <p:cNvGrpSpPr/>
          <p:nvPr/>
        </p:nvGrpSpPr>
        <p:grpSpPr>
          <a:xfrm>
            <a:off x="5338851" y="3318746"/>
            <a:ext cx="578142" cy="21431"/>
            <a:chOff x="0" y="0"/>
            <a:chExt cx="770856" cy="28575"/>
          </a:xfrm>
        </p:grpSpPr>
        <p:sp>
          <p:nvSpPr>
            <p:cNvPr id="24" name="Freeform 24"/>
            <p:cNvSpPr/>
            <p:nvPr/>
          </p:nvSpPr>
          <p:spPr>
            <a:xfrm>
              <a:off x="0" y="0"/>
              <a:ext cx="770763" cy="28575"/>
            </a:xfrm>
            <a:custGeom>
              <a:avLst/>
              <a:gdLst/>
              <a:ahLst/>
              <a:cxnLst/>
              <a:rect l="l" t="t" r="r" b="b"/>
              <a:pathLst>
                <a:path w="770763" h="28575">
                  <a:moveTo>
                    <a:pt x="0" y="14224"/>
                  </a:moveTo>
                  <a:cubicBezTo>
                    <a:pt x="0" y="6350"/>
                    <a:pt x="6350" y="0"/>
                    <a:pt x="14224" y="0"/>
                  </a:cubicBezTo>
                  <a:lnTo>
                    <a:pt x="756539" y="0"/>
                  </a:lnTo>
                  <a:cubicBezTo>
                    <a:pt x="764413" y="0"/>
                    <a:pt x="770763" y="6350"/>
                    <a:pt x="770763" y="14224"/>
                  </a:cubicBezTo>
                  <a:cubicBezTo>
                    <a:pt x="770763" y="22098"/>
                    <a:pt x="764413" y="28448"/>
                    <a:pt x="756539" y="28448"/>
                  </a:cubicBezTo>
                  <a:lnTo>
                    <a:pt x="14224" y="28448"/>
                  </a:lnTo>
                  <a:cubicBezTo>
                    <a:pt x="6350" y="28575"/>
                    <a:pt x="0" y="22225"/>
                    <a:pt x="0" y="14224"/>
                  </a:cubicBezTo>
                  <a:close/>
                </a:path>
              </a:pathLst>
            </a:custGeom>
            <a:solidFill>
              <a:srgbClr val="6D9121"/>
            </a:solidFill>
          </p:spPr>
        </p:sp>
      </p:grpSp>
      <p:grpSp>
        <p:nvGrpSpPr>
          <p:cNvPr id="25" name="Group 25"/>
          <p:cNvGrpSpPr/>
          <p:nvPr/>
        </p:nvGrpSpPr>
        <p:grpSpPr>
          <a:xfrm>
            <a:off x="4921360" y="3107364"/>
            <a:ext cx="444280" cy="444280"/>
            <a:chOff x="0" y="0"/>
            <a:chExt cx="592373" cy="592373"/>
          </a:xfrm>
        </p:grpSpPr>
        <p:sp>
          <p:nvSpPr>
            <p:cNvPr id="26" name="Freeform 26"/>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27" name="Freeform 27"/>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sp>
        <p:nvSpPr>
          <p:cNvPr id="28" name="Freeform 28" descr="preencoded.png"/>
          <p:cNvSpPr/>
          <p:nvPr/>
        </p:nvSpPr>
        <p:spPr>
          <a:xfrm>
            <a:off x="4998923" y="3148803"/>
            <a:ext cx="289071" cy="361318"/>
          </a:xfrm>
          <a:custGeom>
            <a:avLst/>
            <a:gdLst/>
            <a:ahLst/>
            <a:cxnLst/>
            <a:rect l="l" t="t" r="r" b="b"/>
            <a:pathLst>
              <a:path w="289071" h="361318">
                <a:moveTo>
                  <a:pt x="0" y="0"/>
                </a:moveTo>
                <a:lnTo>
                  <a:pt x="289071" y="0"/>
                </a:lnTo>
                <a:lnTo>
                  <a:pt x="289071" y="361318"/>
                </a:lnTo>
                <a:lnTo>
                  <a:pt x="0" y="361318"/>
                </a:lnTo>
                <a:lnTo>
                  <a:pt x="0" y="0"/>
                </a:lnTo>
                <a:close/>
              </a:path>
            </a:pathLst>
          </a:custGeom>
          <a:blipFill>
            <a:blip r:embed="rId4"/>
            <a:stretch>
              <a:fillRect l="-370" r="-370"/>
            </a:stretch>
          </a:blipFill>
        </p:spPr>
      </p:sp>
      <p:grpSp>
        <p:nvGrpSpPr>
          <p:cNvPr id="29" name="Group 29"/>
          <p:cNvGrpSpPr/>
          <p:nvPr/>
        </p:nvGrpSpPr>
        <p:grpSpPr>
          <a:xfrm>
            <a:off x="6107069" y="3088695"/>
            <a:ext cx="3270191" cy="301126"/>
            <a:chOff x="0" y="0"/>
            <a:chExt cx="4360254" cy="401501"/>
          </a:xfrm>
        </p:grpSpPr>
        <p:sp>
          <p:nvSpPr>
            <p:cNvPr id="30" name="Freeform 30"/>
            <p:cNvSpPr/>
            <p:nvPr/>
          </p:nvSpPr>
          <p:spPr>
            <a:xfrm>
              <a:off x="0" y="0"/>
              <a:ext cx="4360254" cy="401501"/>
            </a:xfrm>
            <a:custGeom>
              <a:avLst/>
              <a:gdLst/>
              <a:ahLst/>
              <a:cxnLst/>
              <a:rect l="l" t="t" r="r" b="b"/>
              <a:pathLst>
                <a:path w="4360254" h="401501">
                  <a:moveTo>
                    <a:pt x="0" y="0"/>
                  </a:moveTo>
                  <a:lnTo>
                    <a:pt x="4360254" y="0"/>
                  </a:lnTo>
                  <a:lnTo>
                    <a:pt x="4360254" y="401501"/>
                  </a:lnTo>
                  <a:lnTo>
                    <a:pt x="0" y="401501"/>
                  </a:lnTo>
                  <a:close/>
                </a:path>
              </a:pathLst>
            </a:custGeom>
            <a:solidFill>
              <a:srgbClr val="000000">
                <a:alpha val="0"/>
              </a:srgbClr>
            </a:solidFill>
          </p:spPr>
        </p:sp>
        <p:sp>
          <p:nvSpPr>
            <p:cNvPr id="31" name="TextBox 31"/>
            <p:cNvSpPr txBox="1"/>
            <p:nvPr/>
          </p:nvSpPr>
          <p:spPr>
            <a:xfrm>
              <a:off x="0" y="-19050"/>
              <a:ext cx="4360254" cy="420551"/>
            </a:xfrm>
            <a:prstGeom prst="rect">
              <a:avLst/>
            </a:prstGeom>
          </p:spPr>
          <p:txBody>
            <a:bodyPr lIns="0" tIns="0" rIns="0" bIns="0" rtlCol="0" anchor="t"/>
            <a:lstStyle/>
            <a:p>
              <a:pPr algn="l">
                <a:lnSpc>
                  <a:spcPts val="2355"/>
                </a:lnSpc>
              </a:pPr>
              <a:r>
                <a:rPr lang="en-US" sz="1863" b="1">
                  <a:solidFill>
                    <a:srgbClr val="07836F"/>
                  </a:solidFill>
                  <a:latin typeface="Lato Bold"/>
                  <a:ea typeface="Lato Bold"/>
                  <a:cs typeface="Lato Bold"/>
                  <a:sym typeface="Lato Bold"/>
                </a:rPr>
                <a:t>Data Cleaning and Exploration</a:t>
              </a:r>
            </a:p>
          </p:txBody>
        </p:sp>
      </p:grpSp>
      <p:grpSp>
        <p:nvGrpSpPr>
          <p:cNvPr id="32" name="Group 32"/>
          <p:cNvGrpSpPr/>
          <p:nvPr/>
        </p:nvGrpSpPr>
        <p:grpSpPr>
          <a:xfrm>
            <a:off x="6107069" y="3505432"/>
            <a:ext cx="3468933" cy="1541627"/>
            <a:chOff x="0" y="0"/>
            <a:chExt cx="4625243" cy="2055503"/>
          </a:xfrm>
        </p:grpSpPr>
        <p:sp>
          <p:nvSpPr>
            <p:cNvPr id="33" name="Freeform 33"/>
            <p:cNvSpPr/>
            <p:nvPr/>
          </p:nvSpPr>
          <p:spPr>
            <a:xfrm>
              <a:off x="0" y="0"/>
              <a:ext cx="4625243" cy="2055502"/>
            </a:xfrm>
            <a:custGeom>
              <a:avLst/>
              <a:gdLst/>
              <a:ahLst/>
              <a:cxnLst/>
              <a:rect l="l" t="t" r="r" b="b"/>
              <a:pathLst>
                <a:path w="4625243" h="2055502">
                  <a:moveTo>
                    <a:pt x="0" y="0"/>
                  </a:moveTo>
                  <a:lnTo>
                    <a:pt x="4625243" y="0"/>
                  </a:lnTo>
                  <a:lnTo>
                    <a:pt x="4625243" y="2055502"/>
                  </a:lnTo>
                  <a:lnTo>
                    <a:pt x="0" y="2055502"/>
                  </a:lnTo>
                  <a:close/>
                </a:path>
              </a:pathLst>
            </a:custGeom>
            <a:solidFill>
              <a:srgbClr val="000000">
                <a:alpha val="0"/>
              </a:srgbClr>
            </a:solidFill>
          </p:spPr>
        </p:sp>
        <p:sp>
          <p:nvSpPr>
            <p:cNvPr id="34" name="TextBox 34"/>
            <p:cNvSpPr txBox="1"/>
            <p:nvPr/>
          </p:nvSpPr>
          <p:spPr>
            <a:xfrm>
              <a:off x="0" y="-66675"/>
              <a:ext cx="4625243" cy="2122178"/>
            </a:xfrm>
            <a:prstGeom prst="rect">
              <a:avLst/>
            </a:prstGeom>
          </p:spPr>
          <p:txBody>
            <a:bodyPr lIns="0" tIns="0" rIns="0" bIns="0" rtlCol="0" anchor="t"/>
            <a:lstStyle/>
            <a:p>
              <a:pPr algn="l">
                <a:lnSpc>
                  <a:spcPts val="2425"/>
                </a:lnSpc>
              </a:pPr>
              <a:r>
                <a:rPr lang="en-US" sz="1511">
                  <a:solidFill>
                    <a:srgbClr val="111A23"/>
                  </a:solidFill>
                  <a:latin typeface="Lato"/>
                  <a:ea typeface="Lato"/>
                  <a:cs typeface="Lato"/>
                  <a:sym typeface="Lato"/>
                </a:rPr>
                <a:t>Using Python with libraries like BeautifulSoup and Pandas or Excel for convenience. Cleaning and exploring the dataset through various analysis techniques.</a:t>
              </a:r>
            </a:p>
          </p:txBody>
        </p:sp>
      </p:grpSp>
      <p:grpSp>
        <p:nvGrpSpPr>
          <p:cNvPr id="35" name="Group 35"/>
          <p:cNvGrpSpPr/>
          <p:nvPr/>
        </p:nvGrpSpPr>
        <p:grpSpPr>
          <a:xfrm>
            <a:off x="4370008" y="4586958"/>
            <a:ext cx="578142" cy="21431"/>
            <a:chOff x="0" y="0"/>
            <a:chExt cx="770856" cy="28575"/>
          </a:xfrm>
        </p:grpSpPr>
        <p:sp>
          <p:nvSpPr>
            <p:cNvPr id="36" name="Freeform 36"/>
            <p:cNvSpPr/>
            <p:nvPr/>
          </p:nvSpPr>
          <p:spPr>
            <a:xfrm>
              <a:off x="0" y="0"/>
              <a:ext cx="770763" cy="28575"/>
            </a:xfrm>
            <a:custGeom>
              <a:avLst/>
              <a:gdLst/>
              <a:ahLst/>
              <a:cxnLst/>
              <a:rect l="l" t="t" r="r" b="b"/>
              <a:pathLst>
                <a:path w="770763" h="28575">
                  <a:moveTo>
                    <a:pt x="0" y="14224"/>
                  </a:moveTo>
                  <a:cubicBezTo>
                    <a:pt x="0" y="6350"/>
                    <a:pt x="6350" y="0"/>
                    <a:pt x="14224" y="0"/>
                  </a:cubicBezTo>
                  <a:lnTo>
                    <a:pt x="756539" y="0"/>
                  </a:lnTo>
                  <a:cubicBezTo>
                    <a:pt x="764413" y="0"/>
                    <a:pt x="770763" y="6350"/>
                    <a:pt x="770763" y="14224"/>
                  </a:cubicBezTo>
                  <a:cubicBezTo>
                    <a:pt x="770763" y="22098"/>
                    <a:pt x="764413" y="28448"/>
                    <a:pt x="756539" y="28448"/>
                  </a:cubicBezTo>
                  <a:lnTo>
                    <a:pt x="14224" y="28448"/>
                  </a:lnTo>
                  <a:cubicBezTo>
                    <a:pt x="6350" y="28575"/>
                    <a:pt x="0" y="22225"/>
                    <a:pt x="0" y="14224"/>
                  </a:cubicBezTo>
                  <a:close/>
                </a:path>
              </a:pathLst>
            </a:custGeom>
            <a:solidFill>
              <a:srgbClr val="6D9121"/>
            </a:solidFill>
          </p:spPr>
        </p:sp>
      </p:grpSp>
      <p:grpSp>
        <p:nvGrpSpPr>
          <p:cNvPr id="37" name="Group 37"/>
          <p:cNvGrpSpPr/>
          <p:nvPr/>
        </p:nvGrpSpPr>
        <p:grpSpPr>
          <a:xfrm>
            <a:off x="4921360" y="4375575"/>
            <a:ext cx="444280" cy="444280"/>
            <a:chOff x="0" y="0"/>
            <a:chExt cx="592373" cy="592373"/>
          </a:xfrm>
        </p:grpSpPr>
        <p:sp>
          <p:nvSpPr>
            <p:cNvPr id="38" name="Freeform 38"/>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39" name="Freeform 39"/>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sp>
        <p:nvSpPr>
          <p:cNvPr id="40" name="Freeform 40" descr="preencoded.png"/>
          <p:cNvSpPr/>
          <p:nvPr/>
        </p:nvSpPr>
        <p:spPr>
          <a:xfrm>
            <a:off x="4998923" y="4417014"/>
            <a:ext cx="289071" cy="361318"/>
          </a:xfrm>
          <a:custGeom>
            <a:avLst/>
            <a:gdLst/>
            <a:ahLst/>
            <a:cxnLst/>
            <a:rect l="l" t="t" r="r" b="b"/>
            <a:pathLst>
              <a:path w="289071" h="361318">
                <a:moveTo>
                  <a:pt x="0" y="0"/>
                </a:moveTo>
                <a:lnTo>
                  <a:pt x="289071" y="0"/>
                </a:lnTo>
                <a:lnTo>
                  <a:pt x="289071" y="361318"/>
                </a:lnTo>
                <a:lnTo>
                  <a:pt x="0" y="361318"/>
                </a:lnTo>
                <a:lnTo>
                  <a:pt x="0" y="0"/>
                </a:lnTo>
                <a:close/>
              </a:path>
            </a:pathLst>
          </a:custGeom>
          <a:blipFill>
            <a:blip r:embed="rId5"/>
            <a:stretch>
              <a:fillRect l="-370" r="-370"/>
            </a:stretch>
          </a:blipFill>
        </p:spPr>
      </p:sp>
      <p:grpSp>
        <p:nvGrpSpPr>
          <p:cNvPr id="41" name="Group 41"/>
          <p:cNvGrpSpPr/>
          <p:nvPr/>
        </p:nvGrpSpPr>
        <p:grpSpPr>
          <a:xfrm>
            <a:off x="710999" y="4356906"/>
            <a:ext cx="3468933" cy="602252"/>
            <a:chOff x="0" y="0"/>
            <a:chExt cx="4625243" cy="803002"/>
          </a:xfrm>
        </p:grpSpPr>
        <p:sp>
          <p:nvSpPr>
            <p:cNvPr id="42" name="Freeform 42"/>
            <p:cNvSpPr/>
            <p:nvPr/>
          </p:nvSpPr>
          <p:spPr>
            <a:xfrm>
              <a:off x="0" y="0"/>
              <a:ext cx="4625243" cy="803002"/>
            </a:xfrm>
            <a:custGeom>
              <a:avLst/>
              <a:gdLst/>
              <a:ahLst/>
              <a:cxnLst/>
              <a:rect l="l" t="t" r="r" b="b"/>
              <a:pathLst>
                <a:path w="4625243" h="803002">
                  <a:moveTo>
                    <a:pt x="0" y="0"/>
                  </a:moveTo>
                  <a:lnTo>
                    <a:pt x="4625243" y="0"/>
                  </a:lnTo>
                  <a:lnTo>
                    <a:pt x="4625243" y="803002"/>
                  </a:lnTo>
                  <a:lnTo>
                    <a:pt x="0" y="803002"/>
                  </a:lnTo>
                  <a:close/>
                </a:path>
              </a:pathLst>
            </a:custGeom>
            <a:solidFill>
              <a:srgbClr val="000000">
                <a:alpha val="0"/>
              </a:srgbClr>
            </a:solidFill>
          </p:spPr>
        </p:sp>
        <p:sp>
          <p:nvSpPr>
            <p:cNvPr id="43" name="TextBox 43"/>
            <p:cNvSpPr txBox="1"/>
            <p:nvPr/>
          </p:nvSpPr>
          <p:spPr>
            <a:xfrm>
              <a:off x="0" y="-19050"/>
              <a:ext cx="4625243" cy="822052"/>
            </a:xfrm>
            <a:prstGeom prst="rect">
              <a:avLst/>
            </a:prstGeom>
          </p:spPr>
          <p:txBody>
            <a:bodyPr lIns="0" tIns="0" rIns="0" bIns="0" rtlCol="0" anchor="t"/>
            <a:lstStyle/>
            <a:p>
              <a:pPr algn="r">
                <a:lnSpc>
                  <a:spcPts val="2355"/>
                </a:lnSpc>
              </a:pPr>
              <a:r>
                <a:rPr lang="en-US" sz="1863" b="1">
                  <a:solidFill>
                    <a:srgbClr val="07836F"/>
                  </a:solidFill>
                  <a:latin typeface="Lato Bold"/>
                  <a:ea typeface="Lato Bold"/>
                  <a:cs typeface="Lato Bold"/>
                  <a:sym typeface="Lato Bold"/>
                </a:rPr>
                <a:t>Exploratory Data Analysis (EDA)</a:t>
              </a:r>
            </a:p>
          </p:txBody>
        </p:sp>
      </p:grpSp>
      <p:grpSp>
        <p:nvGrpSpPr>
          <p:cNvPr id="44" name="Group 44"/>
          <p:cNvGrpSpPr/>
          <p:nvPr/>
        </p:nvGrpSpPr>
        <p:grpSpPr>
          <a:xfrm>
            <a:off x="710999" y="5074770"/>
            <a:ext cx="3468933" cy="1233302"/>
            <a:chOff x="0" y="0"/>
            <a:chExt cx="4625243" cy="1644402"/>
          </a:xfrm>
        </p:grpSpPr>
        <p:sp>
          <p:nvSpPr>
            <p:cNvPr id="45" name="Freeform 45"/>
            <p:cNvSpPr/>
            <p:nvPr/>
          </p:nvSpPr>
          <p:spPr>
            <a:xfrm>
              <a:off x="0" y="0"/>
              <a:ext cx="4625243" cy="1644402"/>
            </a:xfrm>
            <a:custGeom>
              <a:avLst/>
              <a:gdLst/>
              <a:ahLst/>
              <a:cxnLst/>
              <a:rect l="l" t="t" r="r" b="b"/>
              <a:pathLst>
                <a:path w="4625243" h="1644402">
                  <a:moveTo>
                    <a:pt x="0" y="0"/>
                  </a:moveTo>
                  <a:lnTo>
                    <a:pt x="4625243" y="0"/>
                  </a:lnTo>
                  <a:lnTo>
                    <a:pt x="4625243" y="1644402"/>
                  </a:lnTo>
                  <a:lnTo>
                    <a:pt x="0" y="1644402"/>
                  </a:lnTo>
                  <a:close/>
                </a:path>
              </a:pathLst>
            </a:custGeom>
            <a:solidFill>
              <a:srgbClr val="000000">
                <a:alpha val="0"/>
              </a:srgbClr>
            </a:solidFill>
          </p:spPr>
        </p:sp>
        <p:sp>
          <p:nvSpPr>
            <p:cNvPr id="46" name="TextBox 46"/>
            <p:cNvSpPr txBox="1"/>
            <p:nvPr/>
          </p:nvSpPr>
          <p:spPr>
            <a:xfrm>
              <a:off x="0" y="-66675"/>
              <a:ext cx="4625243" cy="1711077"/>
            </a:xfrm>
            <a:prstGeom prst="rect">
              <a:avLst/>
            </a:prstGeom>
          </p:spPr>
          <p:txBody>
            <a:bodyPr lIns="0" tIns="0" rIns="0" bIns="0" rtlCol="0" anchor="t"/>
            <a:lstStyle/>
            <a:p>
              <a:pPr algn="r">
                <a:lnSpc>
                  <a:spcPts val="2425"/>
                </a:lnSpc>
              </a:pPr>
              <a:r>
                <a:rPr lang="en-US" sz="1511">
                  <a:solidFill>
                    <a:srgbClr val="111A23"/>
                  </a:solidFill>
                  <a:latin typeface="Lato"/>
                  <a:ea typeface="Lato"/>
                  <a:cs typeface="Lato"/>
                  <a:sym typeface="Lato"/>
                </a:rPr>
                <a:t>Visualizing data to uncover insights like price distribution, popular brands, mileage vs. price relationship, and vehicle conditions.</a:t>
              </a:r>
            </a:p>
          </p:txBody>
        </p:sp>
      </p:grpSp>
      <p:grpSp>
        <p:nvGrpSpPr>
          <p:cNvPr id="47" name="Group 47"/>
          <p:cNvGrpSpPr/>
          <p:nvPr/>
        </p:nvGrpSpPr>
        <p:grpSpPr>
          <a:xfrm>
            <a:off x="5338851" y="5855252"/>
            <a:ext cx="578142" cy="21431"/>
            <a:chOff x="0" y="0"/>
            <a:chExt cx="770856" cy="28575"/>
          </a:xfrm>
        </p:grpSpPr>
        <p:sp>
          <p:nvSpPr>
            <p:cNvPr id="48" name="Freeform 48"/>
            <p:cNvSpPr/>
            <p:nvPr/>
          </p:nvSpPr>
          <p:spPr>
            <a:xfrm>
              <a:off x="0" y="0"/>
              <a:ext cx="770763" cy="28575"/>
            </a:xfrm>
            <a:custGeom>
              <a:avLst/>
              <a:gdLst/>
              <a:ahLst/>
              <a:cxnLst/>
              <a:rect l="l" t="t" r="r" b="b"/>
              <a:pathLst>
                <a:path w="770763" h="28575">
                  <a:moveTo>
                    <a:pt x="0" y="14224"/>
                  </a:moveTo>
                  <a:cubicBezTo>
                    <a:pt x="0" y="6350"/>
                    <a:pt x="6350" y="0"/>
                    <a:pt x="14224" y="0"/>
                  </a:cubicBezTo>
                  <a:lnTo>
                    <a:pt x="756539" y="0"/>
                  </a:lnTo>
                  <a:cubicBezTo>
                    <a:pt x="764413" y="0"/>
                    <a:pt x="770763" y="6350"/>
                    <a:pt x="770763" y="14224"/>
                  </a:cubicBezTo>
                  <a:cubicBezTo>
                    <a:pt x="770763" y="22098"/>
                    <a:pt x="764413" y="28448"/>
                    <a:pt x="756539" y="28448"/>
                  </a:cubicBezTo>
                  <a:lnTo>
                    <a:pt x="14224" y="28448"/>
                  </a:lnTo>
                  <a:cubicBezTo>
                    <a:pt x="6350" y="28575"/>
                    <a:pt x="0" y="22225"/>
                    <a:pt x="0" y="14224"/>
                  </a:cubicBezTo>
                  <a:close/>
                </a:path>
              </a:pathLst>
            </a:custGeom>
            <a:solidFill>
              <a:srgbClr val="6D9121"/>
            </a:solidFill>
          </p:spPr>
        </p:sp>
      </p:grpSp>
      <p:grpSp>
        <p:nvGrpSpPr>
          <p:cNvPr id="49" name="Group 49"/>
          <p:cNvGrpSpPr/>
          <p:nvPr/>
        </p:nvGrpSpPr>
        <p:grpSpPr>
          <a:xfrm>
            <a:off x="4921360" y="5643870"/>
            <a:ext cx="444280" cy="444280"/>
            <a:chOff x="0" y="0"/>
            <a:chExt cx="592373" cy="592373"/>
          </a:xfrm>
        </p:grpSpPr>
        <p:sp>
          <p:nvSpPr>
            <p:cNvPr id="50" name="Freeform 50"/>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51" name="Freeform 51"/>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sp>
        <p:nvSpPr>
          <p:cNvPr id="52" name="Freeform 52" descr="preencoded.png"/>
          <p:cNvSpPr/>
          <p:nvPr/>
        </p:nvSpPr>
        <p:spPr>
          <a:xfrm>
            <a:off x="4998923" y="5685309"/>
            <a:ext cx="289071" cy="361318"/>
          </a:xfrm>
          <a:custGeom>
            <a:avLst/>
            <a:gdLst/>
            <a:ahLst/>
            <a:cxnLst/>
            <a:rect l="l" t="t" r="r" b="b"/>
            <a:pathLst>
              <a:path w="289071" h="361318">
                <a:moveTo>
                  <a:pt x="0" y="0"/>
                </a:moveTo>
                <a:lnTo>
                  <a:pt x="289071" y="0"/>
                </a:lnTo>
                <a:lnTo>
                  <a:pt x="289071" y="361318"/>
                </a:lnTo>
                <a:lnTo>
                  <a:pt x="0" y="361318"/>
                </a:lnTo>
                <a:lnTo>
                  <a:pt x="0" y="0"/>
                </a:lnTo>
                <a:close/>
              </a:path>
            </a:pathLst>
          </a:custGeom>
          <a:blipFill>
            <a:blip r:embed="rId6"/>
            <a:stretch>
              <a:fillRect l="-370" r="-370"/>
            </a:stretch>
          </a:blipFill>
        </p:spPr>
      </p:sp>
      <p:grpSp>
        <p:nvGrpSpPr>
          <p:cNvPr id="53" name="Group 53"/>
          <p:cNvGrpSpPr/>
          <p:nvPr/>
        </p:nvGrpSpPr>
        <p:grpSpPr>
          <a:xfrm>
            <a:off x="6107069" y="5625201"/>
            <a:ext cx="2408922" cy="301126"/>
            <a:chOff x="0" y="0"/>
            <a:chExt cx="3211897" cy="401501"/>
          </a:xfrm>
        </p:grpSpPr>
        <p:sp>
          <p:nvSpPr>
            <p:cNvPr id="54" name="Freeform 54"/>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55" name="TextBox 55"/>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07836F"/>
                  </a:solidFill>
                  <a:latin typeface="Lato Bold"/>
                  <a:ea typeface="Lato Bold"/>
                  <a:cs typeface="Lato Bold"/>
                  <a:sym typeface="Lato Bold"/>
                </a:rPr>
                <a:t>Detailed Analysis</a:t>
              </a:r>
            </a:p>
          </p:txBody>
        </p:sp>
      </p:grpSp>
      <p:grpSp>
        <p:nvGrpSpPr>
          <p:cNvPr id="56" name="Group 56"/>
          <p:cNvGrpSpPr/>
          <p:nvPr/>
        </p:nvGrpSpPr>
        <p:grpSpPr>
          <a:xfrm>
            <a:off x="6107069" y="6041938"/>
            <a:ext cx="3468933" cy="1233302"/>
            <a:chOff x="0" y="0"/>
            <a:chExt cx="4625243" cy="1644402"/>
          </a:xfrm>
        </p:grpSpPr>
        <p:sp>
          <p:nvSpPr>
            <p:cNvPr id="57" name="Freeform 57"/>
            <p:cNvSpPr/>
            <p:nvPr/>
          </p:nvSpPr>
          <p:spPr>
            <a:xfrm>
              <a:off x="0" y="0"/>
              <a:ext cx="4625243" cy="1644402"/>
            </a:xfrm>
            <a:custGeom>
              <a:avLst/>
              <a:gdLst/>
              <a:ahLst/>
              <a:cxnLst/>
              <a:rect l="l" t="t" r="r" b="b"/>
              <a:pathLst>
                <a:path w="4625243" h="1644402">
                  <a:moveTo>
                    <a:pt x="0" y="0"/>
                  </a:moveTo>
                  <a:lnTo>
                    <a:pt x="4625243" y="0"/>
                  </a:lnTo>
                  <a:lnTo>
                    <a:pt x="4625243" y="1644402"/>
                  </a:lnTo>
                  <a:lnTo>
                    <a:pt x="0" y="1644402"/>
                  </a:lnTo>
                  <a:close/>
                </a:path>
              </a:pathLst>
            </a:custGeom>
            <a:solidFill>
              <a:srgbClr val="000000">
                <a:alpha val="0"/>
              </a:srgbClr>
            </a:solidFill>
          </p:spPr>
        </p:sp>
        <p:sp>
          <p:nvSpPr>
            <p:cNvPr id="58" name="TextBox 58"/>
            <p:cNvSpPr txBox="1"/>
            <p:nvPr/>
          </p:nvSpPr>
          <p:spPr>
            <a:xfrm>
              <a:off x="0" y="-66675"/>
              <a:ext cx="4625243" cy="1711077"/>
            </a:xfrm>
            <a:prstGeom prst="rect">
              <a:avLst/>
            </a:prstGeom>
          </p:spPr>
          <p:txBody>
            <a:bodyPr lIns="0" tIns="0" rIns="0" bIns="0" rtlCol="0" anchor="t"/>
            <a:lstStyle/>
            <a:p>
              <a:pPr algn="l">
                <a:lnSpc>
                  <a:spcPts val="2425"/>
                </a:lnSpc>
              </a:pPr>
              <a:r>
                <a:rPr lang="en-US" sz="1511">
                  <a:solidFill>
                    <a:srgbClr val="111A23"/>
                  </a:solidFill>
                  <a:latin typeface="Lato"/>
                  <a:ea typeface="Lato"/>
                  <a:cs typeface="Lato"/>
                  <a:sym typeface="Lato"/>
                </a:rPr>
                <a:t>Looking into regional differences, color preferences, top-selling models by brand, and the impact of manufacturing year on pricing.</a:t>
              </a:r>
            </a:p>
          </p:txBody>
        </p:sp>
      </p:grpSp>
      <p:grpSp>
        <p:nvGrpSpPr>
          <p:cNvPr id="59" name="Group 59"/>
          <p:cNvGrpSpPr/>
          <p:nvPr/>
        </p:nvGrpSpPr>
        <p:grpSpPr>
          <a:xfrm>
            <a:off x="4370008" y="7119947"/>
            <a:ext cx="578142" cy="21431"/>
            <a:chOff x="0" y="0"/>
            <a:chExt cx="770856" cy="28575"/>
          </a:xfrm>
        </p:grpSpPr>
        <p:sp>
          <p:nvSpPr>
            <p:cNvPr id="60" name="Freeform 60"/>
            <p:cNvSpPr/>
            <p:nvPr/>
          </p:nvSpPr>
          <p:spPr>
            <a:xfrm>
              <a:off x="0" y="0"/>
              <a:ext cx="770763" cy="28575"/>
            </a:xfrm>
            <a:custGeom>
              <a:avLst/>
              <a:gdLst/>
              <a:ahLst/>
              <a:cxnLst/>
              <a:rect l="l" t="t" r="r" b="b"/>
              <a:pathLst>
                <a:path w="770763" h="28575">
                  <a:moveTo>
                    <a:pt x="0" y="14224"/>
                  </a:moveTo>
                  <a:cubicBezTo>
                    <a:pt x="0" y="6350"/>
                    <a:pt x="6350" y="0"/>
                    <a:pt x="14224" y="0"/>
                  </a:cubicBezTo>
                  <a:lnTo>
                    <a:pt x="756539" y="0"/>
                  </a:lnTo>
                  <a:cubicBezTo>
                    <a:pt x="764413" y="0"/>
                    <a:pt x="770763" y="6350"/>
                    <a:pt x="770763" y="14224"/>
                  </a:cubicBezTo>
                  <a:cubicBezTo>
                    <a:pt x="770763" y="22098"/>
                    <a:pt x="764413" y="28448"/>
                    <a:pt x="756539" y="28448"/>
                  </a:cubicBezTo>
                  <a:lnTo>
                    <a:pt x="14224" y="28448"/>
                  </a:lnTo>
                  <a:cubicBezTo>
                    <a:pt x="6350" y="28575"/>
                    <a:pt x="0" y="22225"/>
                    <a:pt x="0" y="14224"/>
                  </a:cubicBezTo>
                  <a:close/>
                </a:path>
              </a:pathLst>
            </a:custGeom>
            <a:solidFill>
              <a:srgbClr val="6D9121"/>
            </a:solidFill>
          </p:spPr>
        </p:sp>
      </p:grpSp>
      <p:grpSp>
        <p:nvGrpSpPr>
          <p:cNvPr id="61" name="Group 61"/>
          <p:cNvGrpSpPr/>
          <p:nvPr/>
        </p:nvGrpSpPr>
        <p:grpSpPr>
          <a:xfrm>
            <a:off x="4921360" y="6908565"/>
            <a:ext cx="444280" cy="444280"/>
            <a:chOff x="0" y="0"/>
            <a:chExt cx="592373" cy="592373"/>
          </a:xfrm>
        </p:grpSpPr>
        <p:sp>
          <p:nvSpPr>
            <p:cNvPr id="62" name="Freeform 62"/>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63" name="Freeform 63"/>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sp>
        <p:nvSpPr>
          <p:cNvPr id="64" name="Freeform 64" descr="preencoded.png"/>
          <p:cNvSpPr/>
          <p:nvPr/>
        </p:nvSpPr>
        <p:spPr>
          <a:xfrm>
            <a:off x="4998923" y="6950004"/>
            <a:ext cx="289071" cy="361318"/>
          </a:xfrm>
          <a:custGeom>
            <a:avLst/>
            <a:gdLst/>
            <a:ahLst/>
            <a:cxnLst/>
            <a:rect l="l" t="t" r="r" b="b"/>
            <a:pathLst>
              <a:path w="289071" h="361318">
                <a:moveTo>
                  <a:pt x="0" y="0"/>
                </a:moveTo>
                <a:lnTo>
                  <a:pt x="289071" y="0"/>
                </a:lnTo>
                <a:lnTo>
                  <a:pt x="289071" y="361318"/>
                </a:lnTo>
                <a:lnTo>
                  <a:pt x="0" y="361318"/>
                </a:lnTo>
                <a:lnTo>
                  <a:pt x="0" y="0"/>
                </a:lnTo>
                <a:close/>
              </a:path>
            </a:pathLst>
          </a:custGeom>
          <a:blipFill>
            <a:blip r:embed="rId7"/>
            <a:stretch>
              <a:fillRect l="-370" r="-370"/>
            </a:stretch>
          </a:blipFill>
        </p:spPr>
      </p:sp>
      <p:grpSp>
        <p:nvGrpSpPr>
          <p:cNvPr id="65" name="Group 65"/>
          <p:cNvGrpSpPr/>
          <p:nvPr/>
        </p:nvGrpSpPr>
        <p:grpSpPr>
          <a:xfrm>
            <a:off x="710999" y="6889896"/>
            <a:ext cx="3468933" cy="602252"/>
            <a:chOff x="0" y="0"/>
            <a:chExt cx="4625243" cy="803003"/>
          </a:xfrm>
        </p:grpSpPr>
        <p:sp>
          <p:nvSpPr>
            <p:cNvPr id="66" name="Freeform 66"/>
            <p:cNvSpPr/>
            <p:nvPr/>
          </p:nvSpPr>
          <p:spPr>
            <a:xfrm>
              <a:off x="0" y="0"/>
              <a:ext cx="4625243" cy="803002"/>
            </a:xfrm>
            <a:custGeom>
              <a:avLst/>
              <a:gdLst/>
              <a:ahLst/>
              <a:cxnLst/>
              <a:rect l="l" t="t" r="r" b="b"/>
              <a:pathLst>
                <a:path w="4625243" h="803002">
                  <a:moveTo>
                    <a:pt x="0" y="0"/>
                  </a:moveTo>
                  <a:lnTo>
                    <a:pt x="4625243" y="0"/>
                  </a:lnTo>
                  <a:lnTo>
                    <a:pt x="4625243" y="803002"/>
                  </a:lnTo>
                  <a:lnTo>
                    <a:pt x="0" y="803002"/>
                  </a:lnTo>
                  <a:close/>
                </a:path>
              </a:pathLst>
            </a:custGeom>
            <a:solidFill>
              <a:srgbClr val="000000">
                <a:alpha val="0"/>
              </a:srgbClr>
            </a:solidFill>
          </p:spPr>
        </p:sp>
        <p:sp>
          <p:nvSpPr>
            <p:cNvPr id="67" name="TextBox 67"/>
            <p:cNvSpPr txBox="1"/>
            <p:nvPr/>
          </p:nvSpPr>
          <p:spPr>
            <a:xfrm>
              <a:off x="0" y="-19050"/>
              <a:ext cx="4625243" cy="822053"/>
            </a:xfrm>
            <a:prstGeom prst="rect">
              <a:avLst/>
            </a:prstGeom>
          </p:spPr>
          <p:txBody>
            <a:bodyPr lIns="0" tIns="0" rIns="0" bIns="0" rtlCol="0" anchor="t"/>
            <a:lstStyle/>
            <a:p>
              <a:pPr algn="r">
                <a:lnSpc>
                  <a:spcPts val="2355"/>
                </a:lnSpc>
              </a:pPr>
              <a:r>
                <a:rPr lang="en-US" sz="1863" b="1">
                  <a:solidFill>
                    <a:srgbClr val="07836F"/>
                  </a:solidFill>
                  <a:latin typeface="Lato Bold"/>
                  <a:ea typeface="Lato Bold"/>
                  <a:cs typeface="Lato Bold"/>
                  <a:sym typeface="Lato Bold"/>
                </a:rPr>
                <a:t>Documenting and Recommendations</a:t>
              </a:r>
            </a:p>
          </p:txBody>
        </p:sp>
      </p:grpSp>
      <p:grpSp>
        <p:nvGrpSpPr>
          <p:cNvPr id="68" name="Group 68"/>
          <p:cNvGrpSpPr/>
          <p:nvPr/>
        </p:nvGrpSpPr>
        <p:grpSpPr>
          <a:xfrm>
            <a:off x="710999" y="7607759"/>
            <a:ext cx="3468933" cy="1541627"/>
            <a:chOff x="0" y="0"/>
            <a:chExt cx="4625243" cy="2055502"/>
          </a:xfrm>
        </p:grpSpPr>
        <p:sp>
          <p:nvSpPr>
            <p:cNvPr id="69" name="Freeform 69"/>
            <p:cNvSpPr/>
            <p:nvPr/>
          </p:nvSpPr>
          <p:spPr>
            <a:xfrm>
              <a:off x="0" y="0"/>
              <a:ext cx="4625243" cy="2055502"/>
            </a:xfrm>
            <a:custGeom>
              <a:avLst/>
              <a:gdLst/>
              <a:ahLst/>
              <a:cxnLst/>
              <a:rect l="l" t="t" r="r" b="b"/>
              <a:pathLst>
                <a:path w="4625243" h="2055502">
                  <a:moveTo>
                    <a:pt x="0" y="0"/>
                  </a:moveTo>
                  <a:lnTo>
                    <a:pt x="4625243" y="0"/>
                  </a:lnTo>
                  <a:lnTo>
                    <a:pt x="4625243" y="2055502"/>
                  </a:lnTo>
                  <a:lnTo>
                    <a:pt x="0" y="2055502"/>
                  </a:lnTo>
                  <a:close/>
                </a:path>
              </a:pathLst>
            </a:custGeom>
            <a:solidFill>
              <a:srgbClr val="000000">
                <a:alpha val="0"/>
              </a:srgbClr>
            </a:solidFill>
          </p:spPr>
        </p:sp>
        <p:sp>
          <p:nvSpPr>
            <p:cNvPr id="70" name="TextBox 70"/>
            <p:cNvSpPr txBox="1"/>
            <p:nvPr/>
          </p:nvSpPr>
          <p:spPr>
            <a:xfrm>
              <a:off x="0" y="-66675"/>
              <a:ext cx="4625243" cy="2122177"/>
            </a:xfrm>
            <a:prstGeom prst="rect">
              <a:avLst/>
            </a:prstGeom>
          </p:spPr>
          <p:txBody>
            <a:bodyPr lIns="0" tIns="0" rIns="0" bIns="0" rtlCol="0" anchor="t"/>
            <a:lstStyle/>
            <a:p>
              <a:pPr algn="r">
                <a:lnSpc>
                  <a:spcPts val="2425"/>
                </a:lnSpc>
              </a:pPr>
              <a:r>
                <a:rPr lang="en-US" sz="1511">
                  <a:solidFill>
                    <a:srgbClr val="111A23"/>
                  </a:solidFill>
                  <a:latin typeface="Lato"/>
                  <a:ea typeface="Lato"/>
                  <a:cs typeface="Lato"/>
                  <a:sym typeface="Lato"/>
                </a:rPr>
                <a:t>Documenting challenges and limitations encountered. Providing recommendations based on comprehensive analysis of car sales data in Nigeria.</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2457980"/>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Dataset Snapshot</a:t>
              </a:r>
            </a:p>
          </p:txBody>
        </p:sp>
      </p:grpSp>
      <p:grpSp>
        <p:nvGrpSpPr>
          <p:cNvPr id="9" name="Group 9"/>
          <p:cNvGrpSpPr/>
          <p:nvPr/>
        </p:nvGrpSpPr>
        <p:grpSpPr>
          <a:xfrm>
            <a:off x="705641" y="3440218"/>
            <a:ext cx="2837213" cy="1443763"/>
            <a:chOff x="0" y="0"/>
            <a:chExt cx="3782950" cy="1925017"/>
          </a:xfrm>
        </p:grpSpPr>
        <p:sp>
          <p:nvSpPr>
            <p:cNvPr id="10" name="Freeform 10"/>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11" name="Freeform 11"/>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12" name="Group 12"/>
          <p:cNvGrpSpPr/>
          <p:nvPr/>
        </p:nvGrpSpPr>
        <p:grpSpPr>
          <a:xfrm>
            <a:off x="914428" y="3649005"/>
            <a:ext cx="2408922" cy="301126"/>
            <a:chOff x="0" y="0"/>
            <a:chExt cx="3211897" cy="401501"/>
          </a:xfrm>
        </p:grpSpPr>
        <p:sp>
          <p:nvSpPr>
            <p:cNvPr id="13" name="Freeform 13"/>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14" name="TextBox 14"/>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2,609</a:t>
              </a:r>
            </a:p>
          </p:txBody>
        </p:sp>
      </p:grpSp>
      <p:grpSp>
        <p:nvGrpSpPr>
          <p:cNvPr id="15" name="Group 15"/>
          <p:cNvGrpSpPr/>
          <p:nvPr/>
        </p:nvGrpSpPr>
        <p:grpSpPr>
          <a:xfrm>
            <a:off x="914428" y="4065742"/>
            <a:ext cx="2419638" cy="308325"/>
            <a:chOff x="0" y="0"/>
            <a:chExt cx="3226184" cy="411100"/>
          </a:xfrm>
        </p:grpSpPr>
        <p:sp>
          <p:nvSpPr>
            <p:cNvPr id="16" name="Freeform 16"/>
            <p:cNvSpPr/>
            <p:nvPr/>
          </p:nvSpPr>
          <p:spPr>
            <a:xfrm>
              <a:off x="0" y="0"/>
              <a:ext cx="3226184" cy="411100"/>
            </a:xfrm>
            <a:custGeom>
              <a:avLst/>
              <a:gdLst/>
              <a:ahLst/>
              <a:cxnLst/>
              <a:rect l="l" t="t" r="r" b="b"/>
              <a:pathLst>
                <a:path w="3226184" h="411100">
                  <a:moveTo>
                    <a:pt x="0" y="0"/>
                  </a:moveTo>
                  <a:lnTo>
                    <a:pt x="3226184" y="0"/>
                  </a:lnTo>
                  <a:lnTo>
                    <a:pt x="3226184" y="411100"/>
                  </a:lnTo>
                  <a:lnTo>
                    <a:pt x="0" y="411100"/>
                  </a:lnTo>
                  <a:close/>
                </a:path>
              </a:pathLst>
            </a:custGeom>
            <a:solidFill>
              <a:srgbClr val="000000">
                <a:alpha val="0"/>
              </a:srgbClr>
            </a:solidFill>
          </p:spPr>
        </p:sp>
        <p:sp>
          <p:nvSpPr>
            <p:cNvPr id="17" name="TextBox 17"/>
            <p:cNvSpPr txBox="1"/>
            <p:nvPr/>
          </p:nvSpPr>
          <p:spPr>
            <a:xfrm>
              <a:off x="0" y="-66675"/>
              <a:ext cx="3226184" cy="477775"/>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Car listings</a:t>
              </a:r>
            </a:p>
          </p:txBody>
        </p:sp>
      </p:grpSp>
      <p:grpSp>
        <p:nvGrpSpPr>
          <p:cNvPr id="18" name="Group 18"/>
          <p:cNvGrpSpPr/>
          <p:nvPr/>
        </p:nvGrpSpPr>
        <p:grpSpPr>
          <a:xfrm>
            <a:off x="3724852" y="3440218"/>
            <a:ext cx="2837213" cy="1443763"/>
            <a:chOff x="0" y="0"/>
            <a:chExt cx="3782950" cy="1925017"/>
          </a:xfrm>
        </p:grpSpPr>
        <p:sp>
          <p:nvSpPr>
            <p:cNvPr id="19" name="Freeform 19"/>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20" name="Freeform 20"/>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21" name="Group 21"/>
          <p:cNvGrpSpPr/>
          <p:nvPr/>
        </p:nvGrpSpPr>
        <p:grpSpPr>
          <a:xfrm>
            <a:off x="3933639" y="3649005"/>
            <a:ext cx="2408922" cy="301126"/>
            <a:chOff x="0" y="0"/>
            <a:chExt cx="3211897" cy="401501"/>
          </a:xfrm>
        </p:grpSpPr>
        <p:sp>
          <p:nvSpPr>
            <p:cNvPr id="22" name="Freeform 22"/>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23" name="TextBox 23"/>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Toyota dominates</a:t>
              </a:r>
            </a:p>
          </p:txBody>
        </p:sp>
      </p:grpSp>
      <p:grpSp>
        <p:nvGrpSpPr>
          <p:cNvPr id="24" name="Group 24"/>
          <p:cNvGrpSpPr/>
          <p:nvPr/>
        </p:nvGrpSpPr>
        <p:grpSpPr>
          <a:xfrm>
            <a:off x="3933639" y="4065742"/>
            <a:ext cx="2419638" cy="308325"/>
            <a:chOff x="0" y="0"/>
            <a:chExt cx="3226184" cy="411100"/>
          </a:xfrm>
        </p:grpSpPr>
        <p:sp>
          <p:nvSpPr>
            <p:cNvPr id="25" name="Freeform 25"/>
            <p:cNvSpPr/>
            <p:nvPr/>
          </p:nvSpPr>
          <p:spPr>
            <a:xfrm>
              <a:off x="0" y="0"/>
              <a:ext cx="3226184" cy="411100"/>
            </a:xfrm>
            <a:custGeom>
              <a:avLst/>
              <a:gdLst/>
              <a:ahLst/>
              <a:cxnLst/>
              <a:rect l="l" t="t" r="r" b="b"/>
              <a:pathLst>
                <a:path w="3226184" h="411100">
                  <a:moveTo>
                    <a:pt x="0" y="0"/>
                  </a:moveTo>
                  <a:lnTo>
                    <a:pt x="3226184" y="0"/>
                  </a:lnTo>
                  <a:lnTo>
                    <a:pt x="3226184" y="411100"/>
                  </a:lnTo>
                  <a:lnTo>
                    <a:pt x="0" y="411100"/>
                  </a:lnTo>
                  <a:close/>
                </a:path>
              </a:pathLst>
            </a:custGeom>
            <a:solidFill>
              <a:srgbClr val="000000">
                <a:alpha val="0"/>
              </a:srgbClr>
            </a:solidFill>
          </p:spPr>
        </p:sp>
        <p:sp>
          <p:nvSpPr>
            <p:cNvPr id="26" name="TextBox 26"/>
            <p:cNvSpPr txBox="1"/>
            <p:nvPr/>
          </p:nvSpPr>
          <p:spPr>
            <a:xfrm>
              <a:off x="0" y="-66675"/>
              <a:ext cx="3226184" cy="477775"/>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About 40% of listings</a:t>
              </a:r>
            </a:p>
          </p:txBody>
        </p:sp>
      </p:grpSp>
      <p:grpSp>
        <p:nvGrpSpPr>
          <p:cNvPr id="27" name="Group 27"/>
          <p:cNvGrpSpPr/>
          <p:nvPr/>
        </p:nvGrpSpPr>
        <p:grpSpPr>
          <a:xfrm>
            <a:off x="6744063" y="3440218"/>
            <a:ext cx="2837213" cy="1443763"/>
            <a:chOff x="0" y="0"/>
            <a:chExt cx="3782950" cy="1925017"/>
          </a:xfrm>
        </p:grpSpPr>
        <p:sp>
          <p:nvSpPr>
            <p:cNvPr id="28" name="Freeform 28"/>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29" name="Freeform 29"/>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30" name="Group 30"/>
          <p:cNvGrpSpPr/>
          <p:nvPr/>
        </p:nvGrpSpPr>
        <p:grpSpPr>
          <a:xfrm>
            <a:off x="6952850" y="3649005"/>
            <a:ext cx="2419638" cy="602252"/>
            <a:chOff x="0" y="0"/>
            <a:chExt cx="3226184" cy="803003"/>
          </a:xfrm>
        </p:grpSpPr>
        <p:sp>
          <p:nvSpPr>
            <p:cNvPr id="31" name="Freeform 31"/>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32" name="TextBox 32"/>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Most cars are locally used</a:t>
              </a:r>
            </a:p>
          </p:txBody>
        </p:sp>
      </p:grpSp>
      <p:grpSp>
        <p:nvGrpSpPr>
          <p:cNvPr id="33" name="Group 33"/>
          <p:cNvGrpSpPr/>
          <p:nvPr/>
        </p:nvGrpSpPr>
        <p:grpSpPr>
          <a:xfrm>
            <a:off x="6952850" y="4366868"/>
            <a:ext cx="2419638" cy="308325"/>
            <a:chOff x="0" y="0"/>
            <a:chExt cx="3226184" cy="411100"/>
          </a:xfrm>
        </p:grpSpPr>
        <p:sp>
          <p:nvSpPr>
            <p:cNvPr id="34" name="Freeform 34"/>
            <p:cNvSpPr/>
            <p:nvPr/>
          </p:nvSpPr>
          <p:spPr>
            <a:xfrm>
              <a:off x="0" y="0"/>
              <a:ext cx="3226184" cy="411100"/>
            </a:xfrm>
            <a:custGeom>
              <a:avLst/>
              <a:gdLst/>
              <a:ahLst/>
              <a:cxnLst/>
              <a:rect l="l" t="t" r="r" b="b"/>
              <a:pathLst>
                <a:path w="3226184" h="411100">
                  <a:moveTo>
                    <a:pt x="0" y="0"/>
                  </a:moveTo>
                  <a:lnTo>
                    <a:pt x="3226184" y="0"/>
                  </a:lnTo>
                  <a:lnTo>
                    <a:pt x="3226184" y="411100"/>
                  </a:lnTo>
                  <a:lnTo>
                    <a:pt x="0" y="411100"/>
                  </a:lnTo>
                  <a:close/>
                </a:path>
              </a:pathLst>
            </a:custGeom>
            <a:solidFill>
              <a:srgbClr val="07836F">
                <a:alpha val="0"/>
              </a:srgbClr>
            </a:solidFill>
          </p:spPr>
        </p:sp>
        <p:sp>
          <p:nvSpPr>
            <p:cNvPr id="35" name="TextBox 35"/>
            <p:cNvSpPr txBox="1"/>
            <p:nvPr/>
          </p:nvSpPr>
          <p:spPr>
            <a:xfrm>
              <a:off x="0" y="-66675"/>
              <a:ext cx="3226184" cy="477775"/>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80%</a:t>
              </a:r>
            </a:p>
          </p:txBody>
        </p:sp>
      </p:grpSp>
      <p:grpSp>
        <p:nvGrpSpPr>
          <p:cNvPr id="36" name="Group 36"/>
          <p:cNvGrpSpPr/>
          <p:nvPr/>
        </p:nvGrpSpPr>
        <p:grpSpPr>
          <a:xfrm>
            <a:off x="705641" y="5065979"/>
            <a:ext cx="2837213" cy="1443763"/>
            <a:chOff x="0" y="0"/>
            <a:chExt cx="3782950" cy="1925017"/>
          </a:xfrm>
        </p:grpSpPr>
        <p:sp>
          <p:nvSpPr>
            <p:cNvPr id="37" name="Freeform 37"/>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38" name="Freeform 38"/>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39" name="Group 39"/>
          <p:cNvGrpSpPr/>
          <p:nvPr/>
        </p:nvGrpSpPr>
        <p:grpSpPr>
          <a:xfrm>
            <a:off x="914428" y="5274766"/>
            <a:ext cx="2419638" cy="602252"/>
            <a:chOff x="0" y="0"/>
            <a:chExt cx="3226184" cy="803003"/>
          </a:xfrm>
        </p:grpSpPr>
        <p:sp>
          <p:nvSpPr>
            <p:cNvPr id="40" name="Freeform 40"/>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41" name="TextBox 41"/>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Prices average around ₦13M</a:t>
              </a:r>
            </a:p>
          </p:txBody>
        </p:sp>
      </p:grpSp>
      <p:grpSp>
        <p:nvGrpSpPr>
          <p:cNvPr id="42" name="Group 42"/>
          <p:cNvGrpSpPr/>
          <p:nvPr/>
        </p:nvGrpSpPr>
        <p:grpSpPr>
          <a:xfrm>
            <a:off x="914428" y="5992630"/>
            <a:ext cx="2419638" cy="308325"/>
            <a:chOff x="0" y="0"/>
            <a:chExt cx="3226184" cy="411100"/>
          </a:xfrm>
        </p:grpSpPr>
        <p:sp>
          <p:nvSpPr>
            <p:cNvPr id="43" name="Freeform 43"/>
            <p:cNvSpPr/>
            <p:nvPr/>
          </p:nvSpPr>
          <p:spPr>
            <a:xfrm>
              <a:off x="0" y="0"/>
              <a:ext cx="3226184" cy="411100"/>
            </a:xfrm>
            <a:custGeom>
              <a:avLst/>
              <a:gdLst/>
              <a:ahLst/>
              <a:cxnLst/>
              <a:rect l="l" t="t" r="r" b="b"/>
              <a:pathLst>
                <a:path w="3226184" h="411100">
                  <a:moveTo>
                    <a:pt x="0" y="0"/>
                  </a:moveTo>
                  <a:lnTo>
                    <a:pt x="3226184" y="0"/>
                  </a:lnTo>
                  <a:lnTo>
                    <a:pt x="3226184" y="411100"/>
                  </a:lnTo>
                  <a:lnTo>
                    <a:pt x="0" y="411100"/>
                  </a:lnTo>
                  <a:close/>
                </a:path>
              </a:pathLst>
            </a:custGeom>
            <a:solidFill>
              <a:srgbClr val="07836F">
                <a:alpha val="0"/>
              </a:srgbClr>
            </a:solidFill>
          </p:spPr>
        </p:sp>
        <p:sp>
          <p:nvSpPr>
            <p:cNvPr id="44" name="TextBox 44"/>
            <p:cNvSpPr txBox="1"/>
            <p:nvPr/>
          </p:nvSpPr>
          <p:spPr>
            <a:xfrm>
              <a:off x="0" y="-66675"/>
              <a:ext cx="3226184" cy="477775"/>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Median at ₦7.7M</a:t>
              </a:r>
            </a:p>
          </p:txBody>
        </p:sp>
      </p:grpSp>
      <p:grpSp>
        <p:nvGrpSpPr>
          <p:cNvPr id="45" name="Group 45"/>
          <p:cNvGrpSpPr/>
          <p:nvPr/>
        </p:nvGrpSpPr>
        <p:grpSpPr>
          <a:xfrm>
            <a:off x="3724852" y="5065979"/>
            <a:ext cx="2837213" cy="1443763"/>
            <a:chOff x="0" y="0"/>
            <a:chExt cx="3782950" cy="1925017"/>
          </a:xfrm>
        </p:grpSpPr>
        <p:sp>
          <p:nvSpPr>
            <p:cNvPr id="46" name="Freeform 46"/>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47" name="Freeform 47"/>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48" name="Group 48"/>
          <p:cNvGrpSpPr/>
          <p:nvPr/>
        </p:nvGrpSpPr>
        <p:grpSpPr>
          <a:xfrm>
            <a:off x="3933639" y="5274766"/>
            <a:ext cx="2419638" cy="602252"/>
            <a:chOff x="0" y="0"/>
            <a:chExt cx="3226184" cy="803003"/>
          </a:xfrm>
        </p:grpSpPr>
        <p:sp>
          <p:nvSpPr>
            <p:cNvPr id="49" name="Freeform 49"/>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50" name="TextBox 50"/>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Cars range from 1984 to 2025 models</a:t>
              </a:r>
            </a:p>
          </p:txBody>
        </p:sp>
      </p:grpSp>
      <p:grpSp>
        <p:nvGrpSpPr>
          <p:cNvPr id="51" name="Group 51"/>
          <p:cNvGrpSpPr/>
          <p:nvPr/>
        </p:nvGrpSpPr>
        <p:grpSpPr>
          <a:xfrm>
            <a:off x="6744063" y="5065979"/>
            <a:ext cx="2837213" cy="1443763"/>
            <a:chOff x="0" y="0"/>
            <a:chExt cx="3782950" cy="1925017"/>
          </a:xfrm>
        </p:grpSpPr>
        <p:sp>
          <p:nvSpPr>
            <p:cNvPr id="52" name="Freeform 52"/>
            <p:cNvSpPr/>
            <p:nvPr/>
          </p:nvSpPr>
          <p:spPr>
            <a:xfrm>
              <a:off x="7112" y="7112"/>
              <a:ext cx="3768725" cy="1910842"/>
            </a:xfrm>
            <a:custGeom>
              <a:avLst/>
              <a:gdLst/>
              <a:ahLst/>
              <a:cxnLst/>
              <a:rect l="l" t="t" r="r" b="b"/>
              <a:pathLst>
                <a:path w="3768725" h="1910842">
                  <a:moveTo>
                    <a:pt x="0" y="107950"/>
                  </a:moveTo>
                  <a:cubicBezTo>
                    <a:pt x="0" y="48387"/>
                    <a:pt x="48514" y="0"/>
                    <a:pt x="108331" y="0"/>
                  </a:cubicBezTo>
                  <a:lnTo>
                    <a:pt x="3660394" y="0"/>
                  </a:lnTo>
                  <a:cubicBezTo>
                    <a:pt x="3720211" y="0"/>
                    <a:pt x="3768725" y="48260"/>
                    <a:pt x="3768725" y="107950"/>
                  </a:cubicBezTo>
                  <a:lnTo>
                    <a:pt x="3768725" y="1802892"/>
                  </a:lnTo>
                  <a:cubicBezTo>
                    <a:pt x="3768725" y="1862455"/>
                    <a:pt x="3720211" y="1910842"/>
                    <a:pt x="3660394" y="1910842"/>
                  </a:cubicBezTo>
                  <a:lnTo>
                    <a:pt x="108331" y="1910842"/>
                  </a:lnTo>
                  <a:cubicBezTo>
                    <a:pt x="48514" y="1910842"/>
                    <a:pt x="0" y="1862582"/>
                    <a:pt x="0" y="1802892"/>
                  </a:cubicBezTo>
                  <a:close/>
                </a:path>
              </a:pathLst>
            </a:custGeom>
            <a:solidFill>
              <a:srgbClr val="07836F"/>
            </a:solidFill>
          </p:spPr>
        </p:sp>
        <p:sp>
          <p:nvSpPr>
            <p:cNvPr id="53" name="Freeform 53"/>
            <p:cNvSpPr/>
            <p:nvPr/>
          </p:nvSpPr>
          <p:spPr>
            <a:xfrm>
              <a:off x="0" y="0"/>
              <a:ext cx="3782949" cy="1925066"/>
            </a:xfrm>
            <a:custGeom>
              <a:avLst/>
              <a:gdLst/>
              <a:ahLst/>
              <a:cxnLst/>
              <a:rect l="l" t="t" r="r" b="b"/>
              <a:pathLst>
                <a:path w="3782949" h="1925066">
                  <a:moveTo>
                    <a:pt x="0" y="115062"/>
                  </a:moveTo>
                  <a:cubicBezTo>
                    <a:pt x="0" y="51435"/>
                    <a:pt x="51689" y="0"/>
                    <a:pt x="115443" y="0"/>
                  </a:cubicBezTo>
                  <a:lnTo>
                    <a:pt x="3667506" y="0"/>
                  </a:lnTo>
                  <a:lnTo>
                    <a:pt x="3667506" y="7112"/>
                  </a:lnTo>
                  <a:lnTo>
                    <a:pt x="3667506" y="0"/>
                  </a:lnTo>
                  <a:cubicBezTo>
                    <a:pt x="3731260" y="0"/>
                    <a:pt x="3782949" y="51435"/>
                    <a:pt x="3782949" y="115062"/>
                  </a:cubicBezTo>
                  <a:lnTo>
                    <a:pt x="3775837" y="115062"/>
                  </a:lnTo>
                  <a:lnTo>
                    <a:pt x="3782949" y="115062"/>
                  </a:lnTo>
                  <a:lnTo>
                    <a:pt x="3782949" y="1810004"/>
                  </a:lnTo>
                  <a:lnTo>
                    <a:pt x="3775837" y="1810004"/>
                  </a:lnTo>
                  <a:lnTo>
                    <a:pt x="3782949" y="1810004"/>
                  </a:lnTo>
                  <a:cubicBezTo>
                    <a:pt x="3782949" y="1873631"/>
                    <a:pt x="3731260" y="1925066"/>
                    <a:pt x="3667506" y="1925066"/>
                  </a:cubicBezTo>
                  <a:lnTo>
                    <a:pt x="3667506" y="1917954"/>
                  </a:lnTo>
                  <a:lnTo>
                    <a:pt x="3667506" y="1925066"/>
                  </a:lnTo>
                  <a:lnTo>
                    <a:pt x="115443" y="1925066"/>
                  </a:lnTo>
                  <a:lnTo>
                    <a:pt x="115443" y="1917954"/>
                  </a:lnTo>
                  <a:lnTo>
                    <a:pt x="115443" y="1925066"/>
                  </a:lnTo>
                  <a:cubicBezTo>
                    <a:pt x="51689" y="1925066"/>
                    <a:pt x="0" y="1873631"/>
                    <a:pt x="0" y="1810004"/>
                  </a:cubicBezTo>
                  <a:lnTo>
                    <a:pt x="0" y="115062"/>
                  </a:lnTo>
                  <a:lnTo>
                    <a:pt x="7112" y="115062"/>
                  </a:lnTo>
                  <a:lnTo>
                    <a:pt x="0" y="115062"/>
                  </a:lnTo>
                  <a:moveTo>
                    <a:pt x="14224" y="115062"/>
                  </a:moveTo>
                  <a:lnTo>
                    <a:pt x="14224" y="1810004"/>
                  </a:lnTo>
                  <a:lnTo>
                    <a:pt x="7112" y="1810004"/>
                  </a:lnTo>
                  <a:lnTo>
                    <a:pt x="14224" y="1810004"/>
                  </a:lnTo>
                  <a:cubicBezTo>
                    <a:pt x="14224" y="1865630"/>
                    <a:pt x="59436" y="1910715"/>
                    <a:pt x="115443" y="1910715"/>
                  </a:cubicBezTo>
                  <a:lnTo>
                    <a:pt x="3667506" y="1910715"/>
                  </a:lnTo>
                  <a:cubicBezTo>
                    <a:pt x="3723386" y="1910715"/>
                    <a:pt x="3768725" y="1865630"/>
                    <a:pt x="3768725" y="1810004"/>
                  </a:cubicBezTo>
                  <a:lnTo>
                    <a:pt x="3768725" y="115062"/>
                  </a:lnTo>
                  <a:cubicBezTo>
                    <a:pt x="3768725" y="59436"/>
                    <a:pt x="3723513" y="14351"/>
                    <a:pt x="3667506" y="14351"/>
                  </a:cubicBezTo>
                  <a:lnTo>
                    <a:pt x="115443" y="14351"/>
                  </a:lnTo>
                  <a:lnTo>
                    <a:pt x="115443" y="7112"/>
                  </a:lnTo>
                  <a:lnTo>
                    <a:pt x="115443" y="14224"/>
                  </a:lnTo>
                  <a:cubicBezTo>
                    <a:pt x="59563" y="14224"/>
                    <a:pt x="14224" y="59309"/>
                    <a:pt x="14224" y="114935"/>
                  </a:cubicBezTo>
                  <a:close/>
                </a:path>
              </a:pathLst>
            </a:custGeom>
            <a:solidFill>
              <a:srgbClr val="07836F"/>
            </a:solidFill>
          </p:spPr>
        </p:sp>
      </p:grpSp>
      <p:grpSp>
        <p:nvGrpSpPr>
          <p:cNvPr id="54" name="Group 54"/>
          <p:cNvGrpSpPr/>
          <p:nvPr/>
        </p:nvGrpSpPr>
        <p:grpSpPr>
          <a:xfrm>
            <a:off x="6952850" y="5274766"/>
            <a:ext cx="2419638" cy="602252"/>
            <a:chOff x="0" y="0"/>
            <a:chExt cx="3226184" cy="803003"/>
          </a:xfrm>
        </p:grpSpPr>
        <p:sp>
          <p:nvSpPr>
            <p:cNvPr id="55" name="Freeform 55"/>
            <p:cNvSpPr/>
            <p:nvPr/>
          </p:nvSpPr>
          <p:spPr>
            <a:xfrm>
              <a:off x="0" y="0"/>
              <a:ext cx="3226184" cy="803002"/>
            </a:xfrm>
            <a:custGeom>
              <a:avLst/>
              <a:gdLst/>
              <a:ahLst/>
              <a:cxnLst/>
              <a:rect l="l" t="t" r="r" b="b"/>
              <a:pathLst>
                <a:path w="3226184" h="803002">
                  <a:moveTo>
                    <a:pt x="0" y="0"/>
                  </a:moveTo>
                  <a:lnTo>
                    <a:pt x="3226184" y="0"/>
                  </a:lnTo>
                  <a:lnTo>
                    <a:pt x="3226184" y="803002"/>
                  </a:lnTo>
                  <a:lnTo>
                    <a:pt x="0" y="803002"/>
                  </a:lnTo>
                  <a:close/>
                </a:path>
              </a:pathLst>
            </a:custGeom>
            <a:solidFill>
              <a:srgbClr val="000000">
                <a:alpha val="0"/>
              </a:srgbClr>
            </a:solidFill>
          </p:spPr>
        </p:sp>
        <p:sp>
          <p:nvSpPr>
            <p:cNvPr id="56" name="TextBox 56"/>
            <p:cNvSpPr txBox="1"/>
            <p:nvPr/>
          </p:nvSpPr>
          <p:spPr>
            <a:xfrm>
              <a:off x="0" y="-19050"/>
              <a:ext cx="3226184" cy="822053"/>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Most listings are from Lagos State</a:t>
              </a:r>
            </a:p>
          </p:txBody>
        </p:sp>
      </p:grpSp>
      <p:grpSp>
        <p:nvGrpSpPr>
          <p:cNvPr id="57" name="Group 57"/>
          <p:cNvGrpSpPr/>
          <p:nvPr/>
        </p:nvGrpSpPr>
        <p:grpSpPr>
          <a:xfrm>
            <a:off x="705641" y="6691740"/>
            <a:ext cx="8875718" cy="1142637"/>
            <a:chOff x="0" y="0"/>
            <a:chExt cx="11834291" cy="1523516"/>
          </a:xfrm>
        </p:grpSpPr>
        <p:sp>
          <p:nvSpPr>
            <p:cNvPr id="58" name="Freeform 58"/>
            <p:cNvSpPr/>
            <p:nvPr/>
          </p:nvSpPr>
          <p:spPr>
            <a:xfrm>
              <a:off x="7112" y="7112"/>
              <a:ext cx="11820017" cy="1509268"/>
            </a:xfrm>
            <a:custGeom>
              <a:avLst/>
              <a:gdLst/>
              <a:ahLst/>
              <a:cxnLst/>
              <a:rect l="l" t="t" r="r" b="b"/>
              <a:pathLst>
                <a:path w="11820017" h="1509268">
                  <a:moveTo>
                    <a:pt x="0" y="107950"/>
                  </a:moveTo>
                  <a:cubicBezTo>
                    <a:pt x="0" y="48387"/>
                    <a:pt x="48768" y="0"/>
                    <a:pt x="108839" y="0"/>
                  </a:cubicBezTo>
                  <a:lnTo>
                    <a:pt x="11711178" y="0"/>
                  </a:lnTo>
                  <a:cubicBezTo>
                    <a:pt x="11771249" y="0"/>
                    <a:pt x="11820017" y="48260"/>
                    <a:pt x="11820017" y="107950"/>
                  </a:cubicBezTo>
                  <a:lnTo>
                    <a:pt x="11820017" y="1401318"/>
                  </a:lnTo>
                  <a:cubicBezTo>
                    <a:pt x="11820017" y="1460881"/>
                    <a:pt x="11771249" y="1509268"/>
                    <a:pt x="11711178" y="1509268"/>
                  </a:cubicBezTo>
                  <a:lnTo>
                    <a:pt x="108839" y="1509268"/>
                  </a:lnTo>
                  <a:cubicBezTo>
                    <a:pt x="48768" y="1509268"/>
                    <a:pt x="0" y="1461008"/>
                    <a:pt x="0" y="1401318"/>
                  </a:cubicBezTo>
                  <a:close/>
                </a:path>
              </a:pathLst>
            </a:custGeom>
            <a:solidFill>
              <a:srgbClr val="07836F"/>
            </a:solidFill>
          </p:spPr>
        </p:sp>
        <p:sp>
          <p:nvSpPr>
            <p:cNvPr id="59" name="Freeform 59"/>
            <p:cNvSpPr/>
            <p:nvPr/>
          </p:nvSpPr>
          <p:spPr>
            <a:xfrm>
              <a:off x="0" y="0"/>
              <a:ext cx="11834241" cy="1523492"/>
            </a:xfrm>
            <a:custGeom>
              <a:avLst/>
              <a:gdLst/>
              <a:ahLst/>
              <a:cxnLst/>
              <a:rect l="l" t="t" r="r" b="b"/>
              <a:pathLst>
                <a:path w="11834241" h="1523492">
                  <a:moveTo>
                    <a:pt x="0" y="115062"/>
                  </a:moveTo>
                  <a:cubicBezTo>
                    <a:pt x="0" y="51435"/>
                    <a:pt x="51943" y="0"/>
                    <a:pt x="115951" y="0"/>
                  </a:cubicBezTo>
                  <a:lnTo>
                    <a:pt x="11718290" y="0"/>
                  </a:lnTo>
                  <a:lnTo>
                    <a:pt x="11718290" y="7112"/>
                  </a:lnTo>
                  <a:lnTo>
                    <a:pt x="11718290" y="0"/>
                  </a:lnTo>
                  <a:cubicBezTo>
                    <a:pt x="11782298" y="0"/>
                    <a:pt x="11834241" y="51435"/>
                    <a:pt x="11834241" y="115062"/>
                  </a:cubicBezTo>
                  <a:lnTo>
                    <a:pt x="11827129" y="115062"/>
                  </a:lnTo>
                  <a:lnTo>
                    <a:pt x="11834241" y="115062"/>
                  </a:lnTo>
                  <a:lnTo>
                    <a:pt x="11834241" y="1408430"/>
                  </a:lnTo>
                  <a:lnTo>
                    <a:pt x="11827129" y="1408430"/>
                  </a:lnTo>
                  <a:lnTo>
                    <a:pt x="11834241" y="1408430"/>
                  </a:lnTo>
                  <a:cubicBezTo>
                    <a:pt x="11834241" y="1472057"/>
                    <a:pt x="11782298" y="1523492"/>
                    <a:pt x="11718290" y="1523492"/>
                  </a:cubicBezTo>
                  <a:lnTo>
                    <a:pt x="11718290" y="1516380"/>
                  </a:lnTo>
                  <a:lnTo>
                    <a:pt x="11718290" y="1523492"/>
                  </a:lnTo>
                  <a:lnTo>
                    <a:pt x="115951" y="1523492"/>
                  </a:lnTo>
                  <a:lnTo>
                    <a:pt x="115951" y="1516380"/>
                  </a:lnTo>
                  <a:lnTo>
                    <a:pt x="115951" y="1523492"/>
                  </a:lnTo>
                  <a:cubicBezTo>
                    <a:pt x="51943" y="1523492"/>
                    <a:pt x="0" y="1472057"/>
                    <a:pt x="0" y="1408430"/>
                  </a:cubicBezTo>
                  <a:lnTo>
                    <a:pt x="0" y="115062"/>
                  </a:lnTo>
                  <a:lnTo>
                    <a:pt x="7112" y="115062"/>
                  </a:lnTo>
                  <a:lnTo>
                    <a:pt x="0" y="115062"/>
                  </a:lnTo>
                  <a:moveTo>
                    <a:pt x="14224" y="115062"/>
                  </a:moveTo>
                  <a:lnTo>
                    <a:pt x="14224" y="1408430"/>
                  </a:lnTo>
                  <a:lnTo>
                    <a:pt x="7112" y="1408430"/>
                  </a:lnTo>
                  <a:lnTo>
                    <a:pt x="14224" y="1408430"/>
                  </a:lnTo>
                  <a:cubicBezTo>
                    <a:pt x="14224" y="1464056"/>
                    <a:pt x="59690" y="1509268"/>
                    <a:pt x="115951" y="1509268"/>
                  </a:cubicBezTo>
                  <a:lnTo>
                    <a:pt x="11718290" y="1509268"/>
                  </a:lnTo>
                  <a:cubicBezTo>
                    <a:pt x="11774551" y="1509268"/>
                    <a:pt x="11820017" y="1464056"/>
                    <a:pt x="11820017" y="1408430"/>
                  </a:cubicBezTo>
                  <a:lnTo>
                    <a:pt x="11820017" y="115062"/>
                  </a:lnTo>
                  <a:cubicBezTo>
                    <a:pt x="11820017" y="59436"/>
                    <a:pt x="11774551" y="14224"/>
                    <a:pt x="11718290" y="14224"/>
                  </a:cubicBezTo>
                  <a:lnTo>
                    <a:pt x="115951" y="14224"/>
                  </a:lnTo>
                  <a:lnTo>
                    <a:pt x="115951" y="7112"/>
                  </a:lnTo>
                  <a:lnTo>
                    <a:pt x="115951" y="14224"/>
                  </a:lnTo>
                  <a:cubicBezTo>
                    <a:pt x="59690" y="14224"/>
                    <a:pt x="14224" y="59436"/>
                    <a:pt x="14224" y="115062"/>
                  </a:cubicBezTo>
                  <a:close/>
                </a:path>
              </a:pathLst>
            </a:custGeom>
            <a:solidFill>
              <a:srgbClr val="07836F"/>
            </a:solidFill>
          </p:spPr>
        </p:sp>
      </p:grpSp>
      <p:grpSp>
        <p:nvGrpSpPr>
          <p:cNvPr id="60" name="Group 60"/>
          <p:cNvGrpSpPr/>
          <p:nvPr/>
        </p:nvGrpSpPr>
        <p:grpSpPr>
          <a:xfrm>
            <a:off x="914428" y="6900528"/>
            <a:ext cx="2609422" cy="301126"/>
            <a:chOff x="0" y="0"/>
            <a:chExt cx="3479229" cy="401501"/>
          </a:xfrm>
        </p:grpSpPr>
        <p:sp>
          <p:nvSpPr>
            <p:cNvPr id="61" name="Freeform 61"/>
            <p:cNvSpPr/>
            <p:nvPr/>
          </p:nvSpPr>
          <p:spPr>
            <a:xfrm>
              <a:off x="0" y="0"/>
              <a:ext cx="3479229" cy="401501"/>
            </a:xfrm>
            <a:custGeom>
              <a:avLst/>
              <a:gdLst/>
              <a:ahLst/>
              <a:cxnLst/>
              <a:rect l="l" t="t" r="r" b="b"/>
              <a:pathLst>
                <a:path w="3479229" h="401501">
                  <a:moveTo>
                    <a:pt x="0" y="0"/>
                  </a:moveTo>
                  <a:lnTo>
                    <a:pt x="3479229" y="0"/>
                  </a:lnTo>
                  <a:lnTo>
                    <a:pt x="3479229" y="401501"/>
                  </a:lnTo>
                  <a:lnTo>
                    <a:pt x="0" y="401501"/>
                  </a:lnTo>
                  <a:close/>
                </a:path>
              </a:pathLst>
            </a:custGeom>
            <a:solidFill>
              <a:srgbClr val="000000">
                <a:alpha val="0"/>
              </a:srgbClr>
            </a:solidFill>
          </p:spPr>
        </p:sp>
        <p:sp>
          <p:nvSpPr>
            <p:cNvPr id="62" name="TextBox 62"/>
            <p:cNvSpPr txBox="1"/>
            <p:nvPr/>
          </p:nvSpPr>
          <p:spPr>
            <a:xfrm>
              <a:off x="0" y="-19050"/>
              <a:ext cx="3479229" cy="420551"/>
            </a:xfrm>
            <a:prstGeom prst="rect">
              <a:avLst/>
            </a:prstGeom>
          </p:spPr>
          <p:txBody>
            <a:bodyPr lIns="0" tIns="0" rIns="0" bIns="0" rtlCol="0" anchor="t"/>
            <a:lstStyle/>
            <a:p>
              <a:pPr algn="l">
                <a:lnSpc>
                  <a:spcPts val="2355"/>
                </a:lnSpc>
              </a:pPr>
              <a:r>
                <a:rPr lang="en-US" sz="1863" b="1">
                  <a:solidFill>
                    <a:srgbClr val="FFFFFF">
                      <a:alpha val="80000"/>
                    </a:srgbClr>
                  </a:solidFill>
                  <a:latin typeface="Lato Bold"/>
                  <a:ea typeface="Lato Bold"/>
                  <a:cs typeface="Lato Bold"/>
                  <a:sym typeface="Lato Bold"/>
                </a:rPr>
                <a:t>Data includes info about</a:t>
              </a:r>
            </a:p>
          </p:txBody>
        </p:sp>
      </p:grpSp>
      <p:grpSp>
        <p:nvGrpSpPr>
          <p:cNvPr id="63" name="Group 63"/>
          <p:cNvGrpSpPr/>
          <p:nvPr/>
        </p:nvGrpSpPr>
        <p:grpSpPr>
          <a:xfrm>
            <a:off x="914428" y="7317265"/>
            <a:ext cx="8458144" cy="308325"/>
            <a:chOff x="0" y="0"/>
            <a:chExt cx="11277526" cy="411100"/>
          </a:xfrm>
        </p:grpSpPr>
        <p:sp>
          <p:nvSpPr>
            <p:cNvPr id="64" name="Freeform 64"/>
            <p:cNvSpPr/>
            <p:nvPr/>
          </p:nvSpPr>
          <p:spPr>
            <a:xfrm>
              <a:off x="0" y="0"/>
              <a:ext cx="11277526" cy="411100"/>
            </a:xfrm>
            <a:custGeom>
              <a:avLst/>
              <a:gdLst/>
              <a:ahLst/>
              <a:cxnLst/>
              <a:rect l="l" t="t" r="r" b="b"/>
              <a:pathLst>
                <a:path w="11277526" h="411100">
                  <a:moveTo>
                    <a:pt x="0" y="0"/>
                  </a:moveTo>
                  <a:lnTo>
                    <a:pt x="11277526" y="0"/>
                  </a:lnTo>
                  <a:lnTo>
                    <a:pt x="11277526" y="411100"/>
                  </a:lnTo>
                  <a:lnTo>
                    <a:pt x="0" y="411100"/>
                  </a:lnTo>
                  <a:close/>
                </a:path>
              </a:pathLst>
            </a:custGeom>
            <a:solidFill>
              <a:srgbClr val="000000">
                <a:alpha val="0"/>
              </a:srgbClr>
            </a:solidFill>
          </p:spPr>
        </p:sp>
        <p:sp>
          <p:nvSpPr>
            <p:cNvPr id="65" name="TextBox 65"/>
            <p:cNvSpPr txBox="1"/>
            <p:nvPr/>
          </p:nvSpPr>
          <p:spPr>
            <a:xfrm>
              <a:off x="0" y="-66675"/>
              <a:ext cx="11277526" cy="477775"/>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Price, brand, model, year, condition, location, color, and mileage</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7069717" cy="602168"/>
            <a:chOff x="0" y="0"/>
            <a:chExt cx="9426290" cy="802891"/>
          </a:xfrm>
        </p:grpSpPr>
        <p:sp>
          <p:nvSpPr>
            <p:cNvPr id="7" name="Freeform 7"/>
            <p:cNvSpPr/>
            <p:nvPr/>
          </p:nvSpPr>
          <p:spPr>
            <a:xfrm>
              <a:off x="0" y="0"/>
              <a:ext cx="9426290" cy="802891"/>
            </a:xfrm>
            <a:custGeom>
              <a:avLst/>
              <a:gdLst/>
              <a:ahLst/>
              <a:cxnLst/>
              <a:rect l="l" t="t" r="r" b="b"/>
              <a:pathLst>
                <a:path w="9426290" h="802891">
                  <a:moveTo>
                    <a:pt x="0" y="0"/>
                  </a:moveTo>
                  <a:lnTo>
                    <a:pt x="9426290" y="0"/>
                  </a:lnTo>
                  <a:lnTo>
                    <a:pt x="9426290" y="802891"/>
                  </a:lnTo>
                  <a:lnTo>
                    <a:pt x="0" y="802891"/>
                  </a:lnTo>
                  <a:close/>
                </a:path>
              </a:pathLst>
            </a:custGeom>
            <a:solidFill>
              <a:srgbClr val="000000">
                <a:alpha val="0"/>
              </a:srgbClr>
            </a:solidFill>
          </p:spPr>
        </p:sp>
        <p:sp>
          <p:nvSpPr>
            <p:cNvPr id="8" name="TextBox 8"/>
            <p:cNvSpPr txBox="1"/>
            <p:nvPr/>
          </p:nvSpPr>
          <p:spPr>
            <a:xfrm>
              <a:off x="0" y="-19050"/>
              <a:ext cx="9426290"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Key Insight 1 – Price Distribution</a:t>
              </a:r>
            </a:p>
          </p:txBody>
        </p:sp>
      </p:grpSp>
      <p:grpSp>
        <p:nvGrpSpPr>
          <p:cNvPr id="9" name="Group 9"/>
          <p:cNvGrpSpPr/>
          <p:nvPr/>
        </p:nvGrpSpPr>
        <p:grpSpPr>
          <a:xfrm>
            <a:off x="710999" y="1688967"/>
            <a:ext cx="8865003" cy="1088641"/>
            <a:chOff x="0" y="0"/>
            <a:chExt cx="11820004" cy="1451521"/>
          </a:xfrm>
        </p:grpSpPr>
        <p:sp>
          <p:nvSpPr>
            <p:cNvPr id="10" name="Freeform 10"/>
            <p:cNvSpPr/>
            <p:nvPr/>
          </p:nvSpPr>
          <p:spPr>
            <a:xfrm>
              <a:off x="0" y="0"/>
              <a:ext cx="11820017" cy="1451610"/>
            </a:xfrm>
            <a:custGeom>
              <a:avLst/>
              <a:gdLst/>
              <a:ahLst/>
              <a:cxnLst/>
              <a:rect l="l" t="t" r="r" b="b"/>
              <a:pathLst>
                <a:path w="11820017" h="1451610">
                  <a:moveTo>
                    <a:pt x="0" y="107950"/>
                  </a:moveTo>
                  <a:cubicBezTo>
                    <a:pt x="0" y="48260"/>
                    <a:pt x="48260" y="0"/>
                    <a:pt x="107950" y="0"/>
                  </a:cubicBezTo>
                  <a:lnTo>
                    <a:pt x="11712067" y="0"/>
                  </a:lnTo>
                  <a:cubicBezTo>
                    <a:pt x="11771630" y="0"/>
                    <a:pt x="11820017" y="48260"/>
                    <a:pt x="11820017" y="107950"/>
                  </a:cubicBezTo>
                  <a:lnTo>
                    <a:pt x="11820017" y="1343660"/>
                  </a:lnTo>
                  <a:cubicBezTo>
                    <a:pt x="11820017" y="1403223"/>
                    <a:pt x="11771757" y="1451610"/>
                    <a:pt x="11712067" y="1451610"/>
                  </a:cubicBezTo>
                  <a:lnTo>
                    <a:pt x="107950" y="1451610"/>
                  </a:lnTo>
                  <a:cubicBezTo>
                    <a:pt x="48387" y="1451610"/>
                    <a:pt x="0" y="1403350"/>
                    <a:pt x="0" y="1343660"/>
                  </a:cubicBezTo>
                  <a:close/>
                </a:path>
              </a:pathLst>
            </a:custGeom>
            <a:solidFill>
              <a:srgbClr val="07836F"/>
            </a:solidFill>
          </p:spPr>
        </p:sp>
      </p:grpSp>
      <p:grpSp>
        <p:nvGrpSpPr>
          <p:cNvPr id="11" name="Group 11"/>
          <p:cNvGrpSpPr/>
          <p:nvPr/>
        </p:nvGrpSpPr>
        <p:grpSpPr>
          <a:xfrm>
            <a:off x="1337276" y="1929817"/>
            <a:ext cx="8046011" cy="308325"/>
            <a:chOff x="0" y="0"/>
            <a:chExt cx="10728015" cy="411100"/>
          </a:xfrm>
        </p:grpSpPr>
        <p:sp>
          <p:nvSpPr>
            <p:cNvPr id="12" name="Freeform 12"/>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3" name="TextBox 13"/>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Highly right-skewed with most cars priced below ₦20M</a:t>
              </a:r>
            </a:p>
          </p:txBody>
        </p:sp>
      </p:grpSp>
      <p:grpSp>
        <p:nvGrpSpPr>
          <p:cNvPr id="14" name="Group 14"/>
          <p:cNvGrpSpPr/>
          <p:nvPr/>
        </p:nvGrpSpPr>
        <p:grpSpPr>
          <a:xfrm>
            <a:off x="1337276" y="2305534"/>
            <a:ext cx="8046011" cy="308325"/>
            <a:chOff x="0" y="0"/>
            <a:chExt cx="10728015" cy="411100"/>
          </a:xfrm>
        </p:grpSpPr>
        <p:sp>
          <p:nvSpPr>
            <p:cNvPr id="15" name="Freeform 15"/>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6" name="TextBox 16"/>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alpha val="80000"/>
                    </a:srgbClr>
                  </a:solidFill>
                  <a:latin typeface="Lato Bold"/>
                  <a:ea typeface="Lato Bold"/>
                  <a:cs typeface="Lato Bold"/>
                  <a:sym typeface="Lato Bold"/>
                </a:rPr>
                <a:t>Several high-end outliers above ₦100M</a:t>
              </a:r>
            </a:p>
          </p:txBody>
        </p:sp>
      </p:grpSp>
      <p:sp>
        <p:nvSpPr>
          <p:cNvPr id="17" name="Freeform 17"/>
          <p:cNvSpPr/>
          <p:nvPr/>
        </p:nvSpPr>
        <p:spPr>
          <a:xfrm>
            <a:off x="926269" y="3158607"/>
            <a:ext cx="8649732" cy="4324866"/>
          </a:xfrm>
          <a:custGeom>
            <a:avLst/>
            <a:gdLst/>
            <a:ahLst/>
            <a:cxnLst/>
            <a:rect l="l" t="t" r="r" b="b"/>
            <a:pathLst>
              <a:path w="8649732" h="4324866">
                <a:moveTo>
                  <a:pt x="0" y="0"/>
                </a:moveTo>
                <a:lnTo>
                  <a:pt x="8649732" y="0"/>
                </a:lnTo>
                <a:lnTo>
                  <a:pt x="8649732" y="4324867"/>
                </a:lnTo>
                <a:lnTo>
                  <a:pt x="0" y="4324867"/>
                </a:lnTo>
                <a:lnTo>
                  <a:pt x="0" y="0"/>
                </a:lnTo>
                <a:close/>
              </a:path>
            </a:pathLst>
          </a:custGeom>
          <a:blipFill>
            <a:blip r:embed="rId3"/>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6534271" cy="602168"/>
            <a:chOff x="0" y="0"/>
            <a:chExt cx="8712361" cy="802891"/>
          </a:xfrm>
        </p:grpSpPr>
        <p:sp>
          <p:nvSpPr>
            <p:cNvPr id="7" name="Freeform 7"/>
            <p:cNvSpPr/>
            <p:nvPr/>
          </p:nvSpPr>
          <p:spPr>
            <a:xfrm>
              <a:off x="0" y="0"/>
              <a:ext cx="8712361" cy="802891"/>
            </a:xfrm>
            <a:custGeom>
              <a:avLst/>
              <a:gdLst/>
              <a:ahLst/>
              <a:cxnLst/>
              <a:rect l="l" t="t" r="r" b="b"/>
              <a:pathLst>
                <a:path w="8712361" h="802891">
                  <a:moveTo>
                    <a:pt x="0" y="0"/>
                  </a:moveTo>
                  <a:lnTo>
                    <a:pt x="8712361" y="0"/>
                  </a:lnTo>
                  <a:lnTo>
                    <a:pt x="8712361" y="802891"/>
                  </a:lnTo>
                  <a:lnTo>
                    <a:pt x="0" y="802891"/>
                  </a:lnTo>
                  <a:close/>
                </a:path>
              </a:pathLst>
            </a:custGeom>
            <a:solidFill>
              <a:srgbClr val="000000">
                <a:alpha val="0"/>
              </a:srgbClr>
            </a:solidFill>
          </p:spPr>
        </p:sp>
        <p:sp>
          <p:nvSpPr>
            <p:cNvPr id="8" name="TextBox 8"/>
            <p:cNvSpPr txBox="1"/>
            <p:nvPr/>
          </p:nvSpPr>
          <p:spPr>
            <a:xfrm>
              <a:off x="0" y="-19050"/>
              <a:ext cx="8712361"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Key Insight 2 – Popular Brands</a:t>
              </a:r>
            </a:p>
          </p:txBody>
        </p:sp>
      </p:grpSp>
      <p:grpSp>
        <p:nvGrpSpPr>
          <p:cNvPr id="27" name="Group 26">
            <a:extLst>
              <a:ext uri="{FF2B5EF4-FFF2-40B4-BE49-F238E27FC236}">
                <a16:creationId xmlns:a16="http://schemas.microsoft.com/office/drawing/2014/main" id="{CAA2F277-8FA2-A367-CCED-77F79B154846}"/>
              </a:ext>
            </a:extLst>
          </p:cNvPr>
          <p:cNvGrpSpPr/>
          <p:nvPr/>
        </p:nvGrpSpPr>
        <p:grpSpPr>
          <a:xfrm>
            <a:off x="710999" y="2013310"/>
            <a:ext cx="8865003" cy="2215790"/>
            <a:chOff x="710999" y="1688967"/>
            <a:chExt cx="8865003" cy="2215790"/>
          </a:xfrm>
        </p:grpSpPr>
        <p:grpSp>
          <p:nvGrpSpPr>
            <p:cNvPr id="9" name="Group 9"/>
            <p:cNvGrpSpPr/>
            <p:nvPr/>
          </p:nvGrpSpPr>
          <p:grpSpPr>
            <a:xfrm>
              <a:off x="710999" y="1688967"/>
              <a:ext cx="8865003" cy="2215790"/>
              <a:chOff x="0" y="0"/>
              <a:chExt cx="11820004" cy="2954387"/>
            </a:xfrm>
          </p:grpSpPr>
          <p:sp>
            <p:nvSpPr>
              <p:cNvPr id="10" name="Freeform 10"/>
              <p:cNvSpPr/>
              <p:nvPr/>
            </p:nvSpPr>
            <p:spPr>
              <a:xfrm>
                <a:off x="0" y="0"/>
                <a:ext cx="11820017" cy="2954401"/>
              </a:xfrm>
              <a:custGeom>
                <a:avLst/>
                <a:gdLst/>
                <a:ahLst/>
                <a:cxnLst/>
                <a:rect l="l" t="t" r="r" b="b"/>
                <a:pathLst>
                  <a:path w="11820017" h="2954401">
                    <a:moveTo>
                      <a:pt x="0" y="107950"/>
                    </a:moveTo>
                    <a:cubicBezTo>
                      <a:pt x="0" y="48260"/>
                      <a:pt x="48260" y="0"/>
                      <a:pt x="107950" y="0"/>
                    </a:cubicBezTo>
                    <a:lnTo>
                      <a:pt x="11712067" y="0"/>
                    </a:lnTo>
                    <a:cubicBezTo>
                      <a:pt x="11771630" y="0"/>
                      <a:pt x="11820017" y="48260"/>
                      <a:pt x="11820017" y="107950"/>
                    </a:cubicBezTo>
                    <a:lnTo>
                      <a:pt x="11820017" y="2846451"/>
                    </a:lnTo>
                    <a:cubicBezTo>
                      <a:pt x="11820017" y="2906014"/>
                      <a:pt x="11771757" y="2954401"/>
                      <a:pt x="11712067" y="2954401"/>
                    </a:cubicBezTo>
                    <a:lnTo>
                      <a:pt x="107950" y="2954401"/>
                    </a:lnTo>
                    <a:cubicBezTo>
                      <a:pt x="48387" y="2954401"/>
                      <a:pt x="0" y="2906141"/>
                      <a:pt x="0" y="2846451"/>
                    </a:cubicBezTo>
                    <a:close/>
                  </a:path>
                </a:pathLst>
              </a:custGeom>
              <a:solidFill>
                <a:srgbClr val="07836F"/>
              </a:solidFill>
            </p:spPr>
          </p:sp>
        </p:grpSp>
        <p:grpSp>
          <p:nvGrpSpPr>
            <p:cNvPr id="11" name="Group 11"/>
            <p:cNvGrpSpPr/>
            <p:nvPr/>
          </p:nvGrpSpPr>
          <p:grpSpPr>
            <a:xfrm>
              <a:off x="1337276" y="1929817"/>
              <a:ext cx="8046011" cy="308325"/>
              <a:chOff x="0" y="0"/>
              <a:chExt cx="10728015" cy="411100"/>
            </a:xfrm>
          </p:grpSpPr>
          <p:sp>
            <p:nvSpPr>
              <p:cNvPr id="12" name="Freeform 12"/>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3" name="TextBox 13"/>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solidFill>
                    <a:latin typeface="Lato Bold"/>
                    <a:ea typeface="Lato Bold"/>
                    <a:cs typeface="Lato Bold"/>
                    <a:sym typeface="Lato Bold"/>
                  </a:rPr>
                  <a:t>Toyota: 1,033 listings (39.7%) </a:t>
                </a:r>
              </a:p>
            </p:txBody>
          </p:sp>
        </p:grpSp>
        <p:grpSp>
          <p:nvGrpSpPr>
            <p:cNvPr id="14" name="Group 14"/>
            <p:cNvGrpSpPr/>
            <p:nvPr/>
          </p:nvGrpSpPr>
          <p:grpSpPr>
            <a:xfrm>
              <a:off x="1337276" y="2305534"/>
              <a:ext cx="8046011" cy="308325"/>
              <a:chOff x="0" y="0"/>
              <a:chExt cx="10728015" cy="411100"/>
            </a:xfrm>
          </p:grpSpPr>
          <p:sp>
            <p:nvSpPr>
              <p:cNvPr id="15" name="Freeform 15"/>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6" name="TextBox 16"/>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solidFill>
                    <a:latin typeface="Lato Bold"/>
                    <a:ea typeface="Lato Bold"/>
                    <a:cs typeface="Lato Bold"/>
                    <a:sym typeface="Lato Bold"/>
                  </a:rPr>
                  <a:t> Mercedes-Benz: 300 listings (11.5%)</a:t>
                </a:r>
              </a:p>
            </p:txBody>
          </p:sp>
        </p:grpSp>
        <p:grpSp>
          <p:nvGrpSpPr>
            <p:cNvPr id="17" name="Group 17"/>
            <p:cNvGrpSpPr/>
            <p:nvPr/>
          </p:nvGrpSpPr>
          <p:grpSpPr>
            <a:xfrm>
              <a:off x="1337276" y="2681250"/>
              <a:ext cx="8046011" cy="308325"/>
              <a:chOff x="0" y="0"/>
              <a:chExt cx="10728015" cy="411100"/>
            </a:xfrm>
          </p:grpSpPr>
          <p:sp>
            <p:nvSpPr>
              <p:cNvPr id="18" name="Freeform 18"/>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19" name="TextBox 19"/>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solidFill>
                    <a:latin typeface="Lato Bold"/>
                    <a:ea typeface="Lato Bold"/>
                    <a:cs typeface="Lato Bold"/>
                    <a:sym typeface="Lato Bold"/>
                  </a:rPr>
                  <a:t>Lexus: 297 listings (11.4%) </a:t>
                </a:r>
              </a:p>
            </p:txBody>
          </p:sp>
        </p:grpSp>
        <p:grpSp>
          <p:nvGrpSpPr>
            <p:cNvPr id="20" name="Group 20"/>
            <p:cNvGrpSpPr/>
            <p:nvPr/>
          </p:nvGrpSpPr>
          <p:grpSpPr>
            <a:xfrm>
              <a:off x="1337276" y="3056967"/>
              <a:ext cx="8046011" cy="308325"/>
              <a:chOff x="0" y="0"/>
              <a:chExt cx="10728015" cy="411100"/>
            </a:xfrm>
          </p:grpSpPr>
          <p:sp>
            <p:nvSpPr>
              <p:cNvPr id="21" name="Freeform 21"/>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22" name="TextBox 22"/>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solidFill>
                    <a:latin typeface="Lato Bold"/>
                    <a:ea typeface="Lato Bold"/>
                    <a:cs typeface="Lato Bold"/>
                    <a:sym typeface="Lato Bold"/>
                  </a:rPr>
                  <a:t> Honda: 288 listings (11.1%)</a:t>
                </a:r>
              </a:p>
            </p:txBody>
          </p:sp>
        </p:grpSp>
        <p:grpSp>
          <p:nvGrpSpPr>
            <p:cNvPr id="23" name="Group 23"/>
            <p:cNvGrpSpPr/>
            <p:nvPr/>
          </p:nvGrpSpPr>
          <p:grpSpPr>
            <a:xfrm>
              <a:off x="1337276" y="3432684"/>
              <a:ext cx="8046011" cy="308325"/>
              <a:chOff x="0" y="0"/>
              <a:chExt cx="10728015" cy="411100"/>
            </a:xfrm>
          </p:grpSpPr>
          <p:sp>
            <p:nvSpPr>
              <p:cNvPr id="24" name="Freeform 24"/>
              <p:cNvSpPr/>
              <p:nvPr/>
            </p:nvSpPr>
            <p:spPr>
              <a:xfrm>
                <a:off x="0" y="0"/>
                <a:ext cx="10728015" cy="411100"/>
              </a:xfrm>
              <a:custGeom>
                <a:avLst/>
                <a:gdLst/>
                <a:ahLst/>
                <a:cxnLst/>
                <a:rect l="l" t="t" r="r" b="b"/>
                <a:pathLst>
                  <a:path w="10728015" h="411100">
                    <a:moveTo>
                      <a:pt x="0" y="0"/>
                    </a:moveTo>
                    <a:lnTo>
                      <a:pt x="10728015" y="0"/>
                    </a:lnTo>
                    <a:lnTo>
                      <a:pt x="10728015" y="411100"/>
                    </a:lnTo>
                    <a:lnTo>
                      <a:pt x="0" y="411100"/>
                    </a:lnTo>
                    <a:close/>
                  </a:path>
                </a:pathLst>
              </a:custGeom>
              <a:solidFill>
                <a:srgbClr val="000000">
                  <a:alpha val="0"/>
                </a:srgbClr>
              </a:solidFill>
            </p:spPr>
          </p:sp>
          <p:sp>
            <p:nvSpPr>
              <p:cNvPr id="25" name="TextBox 25"/>
              <p:cNvSpPr txBox="1"/>
              <p:nvPr/>
            </p:nvSpPr>
            <p:spPr>
              <a:xfrm>
                <a:off x="0" y="-66675"/>
                <a:ext cx="10728015" cy="477775"/>
              </a:xfrm>
              <a:prstGeom prst="rect">
                <a:avLst/>
              </a:prstGeom>
            </p:spPr>
            <p:txBody>
              <a:bodyPr lIns="0" tIns="0" rIns="0" bIns="0" rtlCol="0" anchor="t"/>
              <a:lstStyle/>
              <a:p>
                <a:pPr marL="128242" lvl="1" indent="-64121" algn="l">
                  <a:lnSpc>
                    <a:spcPts val="2425"/>
                  </a:lnSpc>
                  <a:buFont typeface="Arial"/>
                  <a:buChar char="•"/>
                </a:pPr>
                <a:r>
                  <a:rPr lang="en-US" sz="1511" b="1">
                    <a:solidFill>
                      <a:srgbClr val="FFFFFF"/>
                    </a:solidFill>
                    <a:latin typeface="Lato Bold"/>
                    <a:ea typeface="Lato Bold"/>
                    <a:cs typeface="Lato Bold"/>
                    <a:sym typeface="Lato Bold"/>
                  </a:rPr>
                  <a:t>Hyundai: 111 listings (4.3%)</a:t>
                </a:r>
              </a:p>
            </p:txBody>
          </p:sp>
        </p:grpSp>
      </p:grpSp>
      <p:sp>
        <p:nvSpPr>
          <p:cNvPr id="26" name="Freeform 26"/>
          <p:cNvSpPr/>
          <p:nvPr/>
        </p:nvSpPr>
        <p:spPr>
          <a:xfrm>
            <a:off x="824293" y="4285757"/>
            <a:ext cx="8875629" cy="4437815"/>
          </a:xfrm>
          <a:custGeom>
            <a:avLst/>
            <a:gdLst/>
            <a:ahLst/>
            <a:cxnLst/>
            <a:rect l="l" t="t" r="r" b="b"/>
            <a:pathLst>
              <a:path w="8875629" h="4437815">
                <a:moveTo>
                  <a:pt x="0" y="0"/>
                </a:moveTo>
                <a:lnTo>
                  <a:pt x="8875629" y="0"/>
                </a:lnTo>
                <a:lnTo>
                  <a:pt x="8875629" y="4437814"/>
                </a:lnTo>
                <a:lnTo>
                  <a:pt x="0" y="4437814"/>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7941367" cy="602168"/>
            <a:chOff x="0" y="0"/>
            <a:chExt cx="10588489" cy="802891"/>
          </a:xfrm>
        </p:grpSpPr>
        <p:sp>
          <p:nvSpPr>
            <p:cNvPr id="7" name="Freeform 7"/>
            <p:cNvSpPr/>
            <p:nvPr/>
          </p:nvSpPr>
          <p:spPr>
            <a:xfrm>
              <a:off x="0" y="0"/>
              <a:ext cx="10588489" cy="802891"/>
            </a:xfrm>
            <a:custGeom>
              <a:avLst/>
              <a:gdLst/>
              <a:ahLst/>
              <a:cxnLst/>
              <a:rect l="l" t="t" r="r" b="b"/>
              <a:pathLst>
                <a:path w="10588489" h="802891">
                  <a:moveTo>
                    <a:pt x="0" y="0"/>
                  </a:moveTo>
                  <a:lnTo>
                    <a:pt x="10588489" y="0"/>
                  </a:lnTo>
                  <a:lnTo>
                    <a:pt x="10588489" y="802891"/>
                  </a:lnTo>
                  <a:lnTo>
                    <a:pt x="0" y="802891"/>
                  </a:lnTo>
                  <a:close/>
                </a:path>
              </a:pathLst>
            </a:custGeom>
            <a:solidFill>
              <a:srgbClr val="000000">
                <a:alpha val="0"/>
              </a:srgbClr>
            </a:solidFill>
          </p:spPr>
        </p:sp>
        <p:sp>
          <p:nvSpPr>
            <p:cNvPr id="8" name="TextBox 8"/>
            <p:cNvSpPr txBox="1"/>
            <p:nvPr/>
          </p:nvSpPr>
          <p:spPr>
            <a:xfrm>
              <a:off x="0" y="-19050"/>
              <a:ext cx="10588489"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Key Insight 4 – Condition Breakdown</a:t>
              </a:r>
            </a:p>
          </p:txBody>
        </p:sp>
      </p:grpSp>
      <p:grpSp>
        <p:nvGrpSpPr>
          <p:cNvPr id="9" name="Group 9"/>
          <p:cNvGrpSpPr/>
          <p:nvPr/>
        </p:nvGrpSpPr>
        <p:grpSpPr>
          <a:xfrm>
            <a:off x="705641" y="1683609"/>
            <a:ext cx="2837213" cy="2797448"/>
            <a:chOff x="0" y="0"/>
            <a:chExt cx="3782950" cy="3729930"/>
          </a:xfrm>
        </p:grpSpPr>
        <p:sp>
          <p:nvSpPr>
            <p:cNvPr id="10" name="Freeform 10"/>
            <p:cNvSpPr/>
            <p:nvPr/>
          </p:nvSpPr>
          <p:spPr>
            <a:xfrm>
              <a:off x="7112" y="7112"/>
              <a:ext cx="3768725" cy="3715766"/>
            </a:xfrm>
            <a:custGeom>
              <a:avLst/>
              <a:gdLst/>
              <a:ahLst/>
              <a:cxnLst/>
              <a:rect l="l" t="t" r="r" b="b"/>
              <a:pathLst>
                <a:path w="3768725" h="3715766">
                  <a:moveTo>
                    <a:pt x="0" y="107950"/>
                  </a:moveTo>
                  <a:cubicBezTo>
                    <a:pt x="0" y="48387"/>
                    <a:pt x="48260" y="0"/>
                    <a:pt x="107950" y="0"/>
                  </a:cubicBezTo>
                  <a:lnTo>
                    <a:pt x="3660775" y="0"/>
                  </a:lnTo>
                  <a:cubicBezTo>
                    <a:pt x="3720338" y="0"/>
                    <a:pt x="3768725" y="48260"/>
                    <a:pt x="3768725" y="107950"/>
                  </a:cubicBezTo>
                  <a:lnTo>
                    <a:pt x="3768725" y="3607816"/>
                  </a:lnTo>
                  <a:cubicBezTo>
                    <a:pt x="3768725" y="3667379"/>
                    <a:pt x="3720465" y="3715766"/>
                    <a:pt x="3660775" y="3715766"/>
                  </a:cubicBezTo>
                  <a:lnTo>
                    <a:pt x="107950" y="3715766"/>
                  </a:lnTo>
                  <a:cubicBezTo>
                    <a:pt x="48387" y="3715766"/>
                    <a:pt x="0" y="3667506"/>
                    <a:pt x="0" y="3607816"/>
                  </a:cubicBezTo>
                  <a:close/>
                </a:path>
              </a:pathLst>
            </a:custGeom>
            <a:solidFill>
              <a:srgbClr val="07836F"/>
            </a:solidFill>
          </p:spPr>
        </p:sp>
        <p:sp>
          <p:nvSpPr>
            <p:cNvPr id="11" name="Freeform 11"/>
            <p:cNvSpPr/>
            <p:nvPr/>
          </p:nvSpPr>
          <p:spPr>
            <a:xfrm>
              <a:off x="0" y="0"/>
              <a:ext cx="3782949" cy="3729990"/>
            </a:xfrm>
            <a:custGeom>
              <a:avLst/>
              <a:gdLst/>
              <a:ahLst/>
              <a:cxnLst/>
              <a:rect l="l" t="t" r="r" b="b"/>
              <a:pathLst>
                <a:path w="3782949" h="3729990">
                  <a:moveTo>
                    <a:pt x="0" y="115062"/>
                  </a:moveTo>
                  <a:cubicBezTo>
                    <a:pt x="0" y="51562"/>
                    <a:pt x="51562" y="0"/>
                    <a:pt x="115062" y="0"/>
                  </a:cubicBezTo>
                  <a:lnTo>
                    <a:pt x="3667887" y="0"/>
                  </a:lnTo>
                  <a:lnTo>
                    <a:pt x="3667887" y="7112"/>
                  </a:lnTo>
                  <a:lnTo>
                    <a:pt x="3667887" y="0"/>
                  </a:lnTo>
                  <a:cubicBezTo>
                    <a:pt x="3731387" y="0"/>
                    <a:pt x="3782949" y="51562"/>
                    <a:pt x="3782949" y="115062"/>
                  </a:cubicBezTo>
                  <a:lnTo>
                    <a:pt x="3775837" y="115062"/>
                  </a:lnTo>
                  <a:lnTo>
                    <a:pt x="3782949" y="115062"/>
                  </a:lnTo>
                  <a:lnTo>
                    <a:pt x="3782949" y="3614928"/>
                  </a:lnTo>
                  <a:lnTo>
                    <a:pt x="3775837" y="3614928"/>
                  </a:lnTo>
                  <a:lnTo>
                    <a:pt x="3782949" y="3614928"/>
                  </a:lnTo>
                  <a:cubicBezTo>
                    <a:pt x="3782949" y="3678428"/>
                    <a:pt x="3731387" y="3729990"/>
                    <a:pt x="3667887" y="3729990"/>
                  </a:cubicBezTo>
                  <a:lnTo>
                    <a:pt x="3667887" y="3722878"/>
                  </a:lnTo>
                  <a:lnTo>
                    <a:pt x="3667887" y="3729990"/>
                  </a:lnTo>
                  <a:lnTo>
                    <a:pt x="115062" y="3729990"/>
                  </a:lnTo>
                  <a:lnTo>
                    <a:pt x="115062" y="3722878"/>
                  </a:lnTo>
                  <a:lnTo>
                    <a:pt x="115062" y="3729990"/>
                  </a:lnTo>
                  <a:cubicBezTo>
                    <a:pt x="51562" y="3729990"/>
                    <a:pt x="0" y="3678428"/>
                    <a:pt x="0" y="3614928"/>
                  </a:cubicBezTo>
                  <a:lnTo>
                    <a:pt x="0" y="115062"/>
                  </a:lnTo>
                  <a:lnTo>
                    <a:pt x="7112" y="115062"/>
                  </a:lnTo>
                  <a:lnTo>
                    <a:pt x="0" y="115062"/>
                  </a:lnTo>
                  <a:moveTo>
                    <a:pt x="14224" y="115062"/>
                  </a:moveTo>
                  <a:lnTo>
                    <a:pt x="14224" y="3614928"/>
                  </a:lnTo>
                  <a:lnTo>
                    <a:pt x="7112" y="3614928"/>
                  </a:lnTo>
                  <a:lnTo>
                    <a:pt x="14224" y="3614928"/>
                  </a:lnTo>
                  <a:cubicBezTo>
                    <a:pt x="14224" y="3670554"/>
                    <a:pt x="59309" y="3715639"/>
                    <a:pt x="114935" y="3715639"/>
                  </a:cubicBezTo>
                  <a:lnTo>
                    <a:pt x="3667887" y="3715639"/>
                  </a:lnTo>
                  <a:cubicBezTo>
                    <a:pt x="3723513" y="3715639"/>
                    <a:pt x="3768598" y="3670554"/>
                    <a:pt x="3768598" y="3614928"/>
                  </a:cubicBezTo>
                  <a:lnTo>
                    <a:pt x="3768598" y="115062"/>
                  </a:lnTo>
                  <a:cubicBezTo>
                    <a:pt x="3768598" y="59436"/>
                    <a:pt x="3723513" y="14351"/>
                    <a:pt x="3667887" y="14351"/>
                  </a:cubicBezTo>
                  <a:lnTo>
                    <a:pt x="115062" y="14351"/>
                  </a:lnTo>
                  <a:lnTo>
                    <a:pt x="115062" y="7112"/>
                  </a:lnTo>
                  <a:lnTo>
                    <a:pt x="115062" y="14224"/>
                  </a:lnTo>
                  <a:cubicBezTo>
                    <a:pt x="59436" y="14224"/>
                    <a:pt x="14351" y="59309"/>
                    <a:pt x="14351" y="114935"/>
                  </a:cubicBezTo>
                  <a:close/>
                </a:path>
              </a:pathLst>
            </a:custGeom>
            <a:solidFill>
              <a:srgbClr val="07836F"/>
            </a:solidFill>
          </p:spPr>
        </p:sp>
      </p:grpSp>
      <p:grpSp>
        <p:nvGrpSpPr>
          <p:cNvPr id="12" name="Group 12"/>
          <p:cNvGrpSpPr/>
          <p:nvPr/>
        </p:nvGrpSpPr>
        <p:grpSpPr>
          <a:xfrm>
            <a:off x="914428" y="1892396"/>
            <a:ext cx="2419638" cy="722635"/>
            <a:chOff x="0" y="0"/>
            <a:chExt cx="3226184" cy="963514"/>
          </a:xfrm>
        </p:grpSpPr>
        <p:sp>
          <p:nvSpPr>
            <p:cNvPr id="13" name="Freeform 13"/>
            <p:cNvSpPr/>
            <p:nvPr/>
          </p:nvSpPr>
          <p:spPr>
            <a:xfrm>
              <a:off x="0" y="0"/>
              <a:ext cx="3226184" cy="963514"/>
            </a:xfrm>
            <a:custGeom>
              <a:avLst/>
              <a:gdLst/>
              <a:ahLst/>
              <a:cxnLst/>
              <a:rect l="l" t="t" r="r" b="b"/>
              <a:pathLst>
                <a:path w="3226184" h="963514">
                  <a:moveTo>
                    <a:pt x="0" y="0"/>
                  </a:moveTo>
                  <a:lnTo>
                    <a:pt x="3226184" y="0"/>
                  </a:lnTo>
                  <a:lnTo>
                    <a:pt x="3226184" y="963514"/>
                  </a:lnTo>
                  <a:lnTo>
                    <a:pt x="0" y="963514"/>
                  </a:lnTo>
                  <a:close/>
                </a:path>
              </a:pathLst>
            </a:custGeom>
            <a:solidFill>
              <a:srgbClr val="000000">
                <a:alpha val="0"/>
              </a:srgbClr>
            </a:solidFill>
          </p:spPr>
        </p:sp>
        <p:sp>
          <p:nvSpPr>
            <p:cNvPr id="14" name="TextBox 14"/>
            <p:cNvSpPr txBox="1"/>
            <p:nvPr/>
          </p:nvSpPr>
          <p:spPr>
            <a:xfrm>
              <a:off x="0" y="-19050"/>
              <a:ext cx="3226184" cy="982564"/>
            </a:xfrm>
            <a:prstGeom prst="rect">
              <a:avLst/>
            </a:prstGeom>
          </p:spPr>
          <p:txBody>
            <a:bodyPr lIns="0" tIns="0" rIns="0" bIns="0" rtlCol="0" anchor="t"/>
            <a:lstStyle/>
            <a:p>
              <a:pPr algn="l">
                <a:lnSpc>
                  <a:spcPts val="2812"/>
                </a:lnSpc>
              </a:pPr>
              <a:r>
                <a:rPr lang="en-US" sz="2250" b="1">
                  <a:solidFill>
                    <a:srgbClr val="FFFFFF">
                      <a:alpha val="89804"/>
                    </a:srgbClr>
                  </a:solidFill>
                  <a:latin typeface="Lato Bold"/>
                  <a:ea typeface="Lato Bold"/>
                  <a:cs typeface="Lato Bold"/>
                  <a:sym typeface="Lato Bold"/>
                </a:rPr>
                <a:t>Local Used Car Market</a:t>
              </a:r>
            </a:p>
          </p:txBody>
        </p:sp>
      </p:grpSp>
      <p:grpSp>
        <p:nvGrpSpPr>
          <p:cNvPr id="15" name="Group 15"/>
          <p:cNvGrpSpPr/>
          <p:nvPr/>
        </p:nvGrpSpPr>
        <p:grpSpPr>
          <a:xfrm>
            <a:off x="914428" y="2730643"/>
            <a:ext cx="2419638" cy="1541627"/>
            <a:chOff x="0" y="0"/>
            <a:chExt cx="3226184" cy="2055502"/>
          </a:xfrm>
        </p:grpSpPr>
        <p:sp>
          <p:nvSpPr>
            <p:cNvPr id="16" name="Freeform 16"/>
            <p:cNvSpPr/>
            <p:nvPr/>
          </p:nvSpPr>
          <p:spPr>
            <a:xfrm>
              <a:off x="0" y="0"/>
              <a:ext cx="3226184" cy="2055502"/>
            </a:xfrm>
            <a:custGeom>
              <a:avLst/>
              <a:gdLst/>
              <a:ahLst/>
              <a:cxnLst/>
              <a:rect l="l" t="t" r="r" b="b"/>
              <a:pathLst>
                <a:path w="3226184" h="2055502">
                  <a:moveTo>
                    <a:pt x="0" y="0"/>
                  </a:moveTo>
                  <a:lnTo>
                    <a:pt x="3226184" y="0"/>
                  </a:lnTo>
                  <a:lnTo>
                    <a:pt x="3226184" y="2055502"/>
                  </a:lnTo>
                  <a:lnTo>
                    <a:pt x="0" y="2055502"/>
                  </a:lnTo>
                  <a:close/>
                </a:path>
              </a:pathLst>
            </a:custGeom>
            <a:solidFill>
              <a:srgbClr val="000000">
                <a:alpha val="0"/>
              </a:srgbClr>
            </a:solidFill>
          </p:spPr>
        </p:sp>
        <p:sp>
          <p:nvSpPr>
            <p:cNvPr id="17" name="TextBox 17"/>
            <p:cNvSpPr txBox="1"/>
            <p:nvPr/>
          </p:nvSpPr>
          <p:spPr>
            <a:xfrm>
              <a:off x="0" y="-66675"/>
              <a:ext cx="3226184" cy="2122177"/>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The Nigerian car market is dominated by locally used vehicles, with 80.6% of car listings belonging to this category. </a:t>
              </a:r>
            </a:p>
          </p:txBody>
        </p:sp>
      </p:grpSp>
      <p:grpSp>
        <p:nvGrpSpPr>
          <p:cNvPr id="18" name="Group 18"/>
          <p:cNvGrpSpPr/>
          <p:nvPr/>
        </p:nvGrpSpPr>
        <p:grpSpPr>
          <a:xfrm>
            <a:off x="3724852" y="1683609"/>
            <a:ext cx="2837213" cy="2797448"/>
            <a:chOff x="0" y="0"/>
            <a:chExt cx="3782950" cy="3729930"/>
          </a:xfrm>
        </p:grpSpPr>
        <p:sp>
          <p:nvSpPr>
            <p:cNvPr id="19" name="Freeform 19"/>
            <p:cNvSpPr/>
            <p:nvPr/>
          </p:nvSpPr>
          <p:spPr>
            <a:xfrm>
              <a:off x="7112" y="7112"/>
              <a:ext cx="3768725" cy="3715766"/>
            </a:xfrm>
            <a:custGeom>
              <a:avLst/>
              <a:gdLst/>
              <a:ahLst/>
              <a:cxnLst/>
              <a:rect l="l" t="t" r="r" b="b"/>
              <a:pathLst>
                <a:path w="3768725" h="3715766">
                  <a:moveTo>
                    <a:pt x="0" y="107950"/>
                  </a:moveTo>
                  <a:cubicBezTo>
                    <a:pt x="0" y="48387"/>
                    <a:pt x="48260" y="0"/>
                    <a:pt x="107950" y="0"/>
                  </a:cubicBezTo>
                  <a:lnTo>
                    <a:pt x="3660775" y="0"/>
                  </a:lnTo>
                  <a:cubicBezTo>
                    <a:pt x="3720338" y="0"/>
                    <a:pt x="3768725" y="48260"/>
                    <a:pt x="3768725" y="107950"/>
                  </a:cubicBezTo>
                  <a:lnTo>
                    <a:pt x="3768725" y="3607816"/>
                  </a:lnTo>
                  <a:cubicBezTo>
                    <a:pt x="3768725" y="3667379"/>
                    <a:pt x="3720465" y="3715766"/>
                    <a:pt x="3660775" y="3715766"/>
                  </a:cubicBezTo>
                  <a:lnTo>
                    <a:pt x="107950" y="3715766"/>
                  </a:lnTo>
                  <a:cubicBezTo>
                    <a:pt x="48387" y="3715766"/>
                    <a:pt x="0" y="3667506"/>
                    <a:pt x="0" y="3607816"/>
                  </a:cubicBezTo>
                  <a:close/>
                </a:path>
              </a:pathLst>
            </a:custGeom>
            <a:solidFill>
              <a:srgbClr val="07836F"/>
            </a:solidFill>
          </p:spPr>
        </p:sp>
        <p:sp>
          <p:nvSpPr>
            <p:cNvPr id="20" name="Freeform 20"/>
            <p:cNvSpPr/>
            <p:nvPr/>
          </p:nvSpPr>
          <p:spPr>
            <a:xfrm>
              <a:off x="0" y="0"/>
              <a:ext cx="3782949" cy="3729990"/>
            </a:xfrm>
            <a:custGeom>
              <a:avLst/>
              <a:gdLst/>
              <a:ahLst/>
              <a:cxnLst/>
              <a:rect l="l" t="t" r="r" b="b"/>
              <a:pathLst>
                <a:path w="3782949" h="3729990">
                  <a:moveTo>
                    <a:pt x="0" y="115062"/>
                  </a:moveTo>
                  <a:cubicBezTo>
                    <a:pt x="0" y="51562"/>
                    <a:pt x="51562" y="0"/>
                    <a:pt x="115062" y="0"/>
                  </a:cubicBezTo>
                  <a:lnTo>
                    <a:pt x="3667887" y="0"/>
                  </a:lnTo>
                  <a:lnTo>
                    <a:pt x="3667887" y="7112"/>
                  </a:lnTo>
                  <a:lnTo>
                    <a:pt x="3667887" y="0"/>
                  </a:lnTo>
                  <a:cubicBezTo>
                    <a:pt x="3731387" y="0"/>
                    <a:pt x="3782949" y="51562"/>
                    <a:pt x="3782949" y="115062"/>
                  </a:cubicBezTo>
                  <a:lnTo>
                    <a:pt x="3775837" y="115062"/>
                  </a:lnTo>
                  <a:lnTo>
                    <a:pt x="3782949" y="115062"/>
                  </a:lnTo>
                  <a:lnTo>
                    <a:pt x="3782949" y="3614928"/>
                  </a:lnTo>
                  <a:lnTo>
                    <a:pt x="3775837" y="3614928"/>
                  </a:lnTo>
                  <a:lnTo>
                    <a:pt x="3782949" y="3614928"/>
                  </a:lnTo>
                  <a:cubicBezTo>
                    <a:pt x="3782949" y="3678428"/>
                    <a:pt x="3731387" y="3729990"/>
                    <a:pt x="3667887" y="3729990"/>
                  </a:cubicBezTo>
                  <a:lnTo>
                    <a:pt x="3667887" y="3722878"/>
                  </a:lnTo>
                  <a:lnTo>
                    <a:pt x="3667887" y="3729990"/>
                  </a:lnTo>
                  <a:lnTo>
                    <a:pt x="115062" y="3729990"/>
                  </a:lnTo>
                  <a:lnTo>
                    <a:pt x="115062" y="3722878"/>
                  </a:lnTo>
                  <a:lnTo>
                    <a:pt x="115062" y="3729990"/>
                  </a:lnTo>
                  <a:cubicBezTo>
                    <a:pt x="51562" y="3729990"/>
                    <a:pt x="0" y="3678428"/>
                    <a:pt x="0" y="3614928"/>
                  </a:cubicBezTo>
                  <a:lnTo>
                    <a:pt x="0" y="115062"/>
                  </a:lnTo>
                  <a:lnTo>
                    <a:pt x="7112" y="115062"/>
                  </a:lnTo>
                  <a:lnTo>
                    <a:pt x="0" y="115062"/>
                  </a:lnTo>
                  <a:moveTo>
                    <a:pt x="14224" y="115062"/>
                  </a:moveTo>
                  <a:lnTo>
                    <a:pt x="14224" y="3614928"/>
                  </a:lnTo>
                  <a:lnTo>
                    <a:pt x="7112" y="3614928"/>
                  </a:lnTo>
                  <a:lnTo>
                    <a:pt x="14224" y="3614928"/>
                  </a:lnTo>
                  <a:cubicBezTo>
                    <a:pt x="14224" y="3670554"/>
                    <a:pt x="59309" y="3715639"/>
                    <a:pt x="114935" y="3715639"/>
                  </a:cubicBezTo>
                  <a:lnTo>
                    <a:pt x="3667887" y="3715639"/>
                  </a:lnTo>
                  <a:cubicBezTo>
                    <a:pt x="3723513" y="3715639"/>
                    <a:pt x="3768598" y="3670554"/>
                    <a:pt x="3768598" y="3614928"/>
                  </a:cubicBezTo>
                  <a:lnTo>
                    <a:pt x="3768598" y="115062"/>
                  </a:lnTo>
                  <a:cubicBezTo>
                    <a:pt x="3768598" y="59436"/>
                    <a:pt x="3723513" y="14351"/>
                    <a:pt x="3667887" y="14351"/>
                  </a:cubicBezTo>
                  <a:lnTo>
                    <a:pt x="115062" y="14351"/>
                  </a:lnTo>
                  <a:lnTo>
                    <a:pt x="115062" y="7112"/>
                  </a:lnTo>
                  <a:lnTo>
                    <a:pt x="115062" y="14224"/>
                  </a:lnTo>
                  <a:cubicBezTo>
                    <a:pt x="59436" y="14224"/>
                    <a:pt x="14351" y="59309"/>
                    <a:pt x="14351" y="114935"/>
                  </a:cubicBezTo>
                  <a:close/>
                </a:path>
              </a:pathLst>
            </a:custGeom>
            <a:solidFill>
              <a:srgbClr val="07836F"/>
            </a:solidFill>
          </p:spPr>
        </p:sp>
      </p:grpSp>
      <p:grpSp>
        <p:nvGrpSpPr>
          <p:cNvPr id="21" name="Group 21"/>
          <p:cNvGrpSpPr/>
          <p:nvPr/>
        </p:nvGrpSpPr>
        <p:grpSpPr>
          <a:xfrm>
            <a:off x="3933639" y="1892396"/>
            <a:ext cx="2419638" cy="722635"/>
            <a:chOff x="0" y="0"/>
            <a:chExt cx="3226184" cy="963514"/>
          </a:xfrm>
        </p:grpSpPr>
        <p:sp>
          <p:nvSpPr>
            <p:cNvPr id="22" name="Freeform 22"/>
            <p:cNvSpPr/>
            <p:nvPr/>
          </p:nvSpPr>
          <p:spPr>
            <a:xfrm>
              <a:off x="0" y="0"/>
              <a:ext cx="3226184" cy="963514"/>
            </a:xfrm>
            <a:custGeom>
              <a:avLst/>
              <a:gdLst/>
              <a:ahLst/>
              <a:cxnLst/>
              <a:rect l="l" t="t" r="r" b="b"/>
              <a:pathLst>
                <a:path w="3226184" h="963514">
                  <a:moveTo>
                    <a:pt x="0" y="0"/>
                  </a:moveTo>
                  <a:lnTo>
                    <a:pt x="3226184" y="0"/>
                  </a:lnTo>
                  <a:lnTo>
                    <a:pt x="3226184" y="963514"/>
                  </a:lnTo>
                  <a:lnTo>
                    <a:pt x="0" y="963514"/>
                  </a:lnTo>
                  <a:close/>
                </a:path>
              </a:pathLst>
            </a:custGeom>
            <a:solidFill>
              <a:srgbClr val="000000">
                <a:alpha val="0"/>
              </a:srgbClr>
            </a:solidFill>
          </p:spPr>
        </p:sp>
        <p:sp>
          <p:nvSpPr>
            <p:cNvPr id="23" name="TextBox 23"/>
            <p:cNvSpPr txBox="1"/>
            <p:nvPr/>
          </p:nvSpPr>
          <p:spPr>
            <a:xfrm>
              <a:off x="0" y="-19050"/>
              <a:ext cx="3226184" cy="982564"/>
            </a:xfrm>
            <a:prstGeom prst="rect">
              <a:avLst/>
            </a:prstGeom>
          </p:spPr>
          <p:txBody>
            <a:bodyPr lIns="0" tIns="0" rIns="0" bIns="0" rtlCol="0" anchor="t"/>
            <a:lstStyle/>
            <a:p>
              <a:pPr algn="l">
                <a:lnSpc>
                  <a:spcPts val="2812"/>
                </a:lnSpc>
              </a:pPr>
              <a:r>
                <a:rPr lang="en-US" sz="2250" b="1">
                  <a:solidFill>
                    <a:srgbClr val="FFFFFF">
                      <a:alpha val="89804"/>
                    </a:srgbClr>
                  </a:solidFill>
                  <a:latin typeface="Lato Bold"/>
                  <a:ea typeface="Lato Bold"/>
                  <a:cs typeface="Lato Bold"/>
                  <a:sym typeface="Lato Bold"/>
                </a:rPr>
                <a:t>Foreign Used Car Market</a:t>
              </a:r>
            </a:p>
          </p:txBody>
        </p:sp>
      </p:grpSp>
      <p:grpSp>
        <p:nvGrpSpPr>
          <p:cNvPr id="24" name="Group 24"/>
          <p:cNvGrpSpPr/>
          <p:nvPr/>
        </p:nvGrpSpPr>
        <p:grpSpPr>
          <a:xfrm>
            <a:off x="3933639" y="2730643"/>
            <a:ext cx="2419638" cy="1233302"/>
            <a:chOff x="0" y="0"/>
            <a:chExt cx="3226184" cy="1644402"/>
          </a:xfrm>
        </p:grpSpPr>
        <p:sp>
          <p:nvSpPr>
            <p:cNvPr id="25" name="Freeform 25"/>
            <p:cNvSpPr/>
            <p:nvPr/>
          </p:nvSpPr>
          <p:spPr>
            <a:xfrm>
              <a:off x="0" y="0"/>
              <a:ext cx="3226184" cy="1644402"/>
            </a:xfrm>
            <a:custGeom>
              <a:avLst/>
              <a:gdLst/>
              <a:ahLst/>
              <a:cxnLst/>
              <a:rect l="l" t="t" r="r" b="b"/>
              <a:pathLst>
                <a:path w="3226184" h="1644402">
                  <a:moveTo>
                    <a:pt x="0" y="0"/>
                  </a:moveTo>
                  <a:lnTo>
                    <a:pt x="3226184" y="0"/>
                  </a:lnTo>
                  <a:lnTo>
                    <a:pt x="3226184" y="1644402"/>
                  </a:lnTo>
                  <a:lnTo>
                    <a:pt x="0" y="1644402"/>
                  </a:lnTo>
                  <a:close/>
                </a:path>
              </a:pathLst>
            </a:custGeom>
            <a:solidFill>
              <a:srgbClr val="000000">
                <a:alpha val="0"/>
              </a:srgbClr>
            </a:solidFill>
          </p:spPr>
        </p:sp>
        <p:sp>
          <p:nvSpPr>
            <p:cNvPr id="26" name="TextBox 26"/>
            <p:cNvSpPr txBox="1"/>
            <p:nvPr/>
          </p:nvSpPr>
          <p:spPr>
            <a:xfrm>
              <a:off x="0" y="-66675"/>
              <a:ext cx="3226184" cy="1711077"/>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The Nigerian car market is dominated by used vehicles, only 19.2% being foreign used. </a:t>
              </a:r>
            </a:p>
          </p:txBody>
        </p:sp>
      </p:grpSp>
      <p:grpSp>
        <p:nvGrpSpPr>
          <p:cNvPr id="27" name="Group 27"/>
          <p:cNvGrpSpPr/>
          <p:nvPr/>
        </p:nvGrpSpPr>
        <p:grpSpPr>
          <a:xfrm>
            <a:off x="6744063" y="1683609"/>
            <a:ext cx="2837213" cy="2797448"/>
            <a:chOff x="0" y="0"/>
            <a:chExt cx="3782950" cy="3729930"/>
          </a:xfrm>
        </p:grpSpPr>
        <p:sp>
          <p:nvSpPr>
            <p:cNvPr id="28" name="Freeform 28"/>
            <p:cNvSpPr/>
            <p:nvPr/>
          </p:nvSpPr>
          <p:spPr>
            <a:xfrm>
              <a:off x="7112" y="7112"/>
              <a:ext cx="3768725" cy="3715766"/>
            </a:xfrm>
            <a:custGeom>
              <a:avLst/>
              <a:gdLst/>
              <a:ahLst/>
              <a:cxnLst/>
              <a:rect l="l" t="t" r="r" b="b"/>
              <a:pathLst>
                <a:path w="3768725" h="3715766">
                  <a:moveTo>
                    <a:pt x="0" y="107950"/>
                  </a:moveTo>
                  <a:cubicBezTo>
                    <a:pt x="0" y="48387"/>
                    <a:pt x="48260" y="0"/>
                    <a:pt x="107950" y="0"/>
                  </a:cubicBezTo>
                  <a:lnTo>
                    <a:pt x="3660775" y="0"/>
                  </a:lnTo>
                  <a:cubicBezTo>
                    <a:pt x="3720338" y="0"/>
                    <a:pt x="3768725" y="48260"/>
                    <a:pt x="3768725" y="107950"/>
                  </a:cubicBezTo>
                  <a:lnTo>
                    <a:pt x="3768725" y="3607816"/>
                  </a:lnTo>
                  <a:cubicBezTo>
                    <a:pt x="3768725" y="3667379"/>
                    <a:pt x="3720465" y="3715766"/>
                    <a:pt x="3660775" y="3715766"/>
                  </a:cubicBezTo>
                  <a:lnTo>
                    <a:pt x="107950" y="3715766"/>
                  </a:lnTo>
                  <a:cubicBezTo>
                    <a:pt x="48387" y="3715766"/>
                    <a:pt x="0" y="3667506"/>
                    <a:pt x="0" y="3607816"/>
                  </a:cubicBezTo>
                  <a:close/>
                </a:path>
              </a:pathLst>
            </a:custGeom>
            <a:solidFill>
              <a:srgbClr val="07836F"/>
            </a:solidFill>
          </p:spPr>
        </p:sp>
        <p:sp>
          <p:nvSpPr>
            <p:cNvPr id="29" name="Freeform 29"/>
            <p:cNvSpPr/>
            <p:nvPr/>
          </p:nvSpPr>
          <p:spPr>
            <a:xfrm>
              <a:off x="0" y="0"/>
              <a:ext cx="3782949" cy="3729990"/>
            </a:xfrm>
            <a:custGeom>
              <a:avLst/>
              <a:gdLst/>
              <a:ahLst/>
              <a:cxnLst/>
              <a:rect l="l" t="t" r="r" b="b"/>
              <a:pathLst>
                <a:path w="3782949" h="3729990">
                  <a:moveTo>
                    <a:pt x="0" y="115062"/>
                  </a:moveTo>
                  <a:cubicBezTo>
                    <a:pt x="0" y="51562"/>
                    <a:pt x="51562" y="0"/>
                    <a:pt x="115062" y="0"/>
                  </a:cubicBezTo>
                  <a:lnTo>
                    <a:pt x="3667887" y="0"/>
                  </a:lnTo>
                  <a:lnTo>
                    <a:pt x="3667887" y="7112"/>
                  </a:lnTo>
                  <a:lnTo>
                    <a:pt x="3667887" y="0"/>
                  </a:lnTo>
                  <a:cubicBezTo>
                    <a:pt x="3731387" y="0"/>
                    <a:pt x="3782949" y="51562"/>
                    <a:pt x="3782949" y="115062"/>
                  </a:cubicBezTo>
                  <a:lnTo>
                    <a:pt x="3775837" y="115062"/>
                  </a:lnTo>
                  <a:lnTo>
                    <a:pt x="3782949" y="115062"/>
                  </a:lnTo>
                  <a:lnTo>
                    <a:pt x="3782949" y="3614928"/>
                  </a:lnTo>
                  <a:lnTo>
                    <a:pt x="3775837" y="3614928"/>
                  </a:lnTo>
                  <a:lnTo>
                    <a:pt x="3782949" y="3614928"/>
                  </a:lnTo>
                  <a:cubicBezTo>
                    <a:pt x="3782949" y="3678428"/>
                    <a:pt x="3731387" y="3729990"/>
                    <a:pt x="3667887" y="3729990"/>
                  </a:cubicBezTo>
                  <a:lnTo>
                    <a:pt x="3667887" y="3722878"/>
                  </a:lnTo>
                  <a:lnTo>
                    <a:pt x="3667887" y="3729990"/>
                  </a:lnTo>
                  <a:lnTo>
                    <a:pt x="115062" y="3729990"/>
                  </a:lnTo>
                  <a:lnTo>
                    <a:pt x="115062" y="3722878"/>
                  </a:lnTo>
                  <a:lnTo>
                    <a:pt x="115062" y="3729990"/>
                  </a:lnTo>
                  <a:cubicBezTo>
                    <a:pt x="51562" y="3729990"/>
                    <a:pt x="0" y="3678428"/>
                    <a:pt x="0" y="3614928"/>
                  </a:cubicBezTo>
                  <a:lnTo>
                    <a:pt x="0" y="115062"/>
                  </a:lnTo>
                  <a:lnTo>
                    <a:pt x="7112" y="115062"/>
                  </a:lnTo>
                  <a:lnTo>
                    <a:pt x="0" y="115062"/>
                  </a:lnTo>
                  <a:moveTo>
                    <a:pt x="14224" y="115062"/>
                  </a:moveTo>
                  <a:lnTo>
                    <a:pt x="14224" y="3614928"/>
                  </a:lnTo>
                  <a:lnTo>
                    <a:pt x="7112" y="3614928"/>
                  </a:lnTo>
                  <a:lnTo>
                    <a:pt x="14224" y="3614928"/>
                  </a:lnTo>
                  <a:cubicBezTo>
                    <a:pt x="14224" y="3670554"/>
                    <a:pt x="59309" y="3715639"/>
                    <a:pt x="114935" y="3715639"/>
                  </a:cubicBezTo>
                  <a:lnTo>
                    <a:pt x="3667887" y="3715639"/>
                  </a:lnTo>
                  <a:cubicBezTo>
                    <a:pt x="3723513" y="3715639"/>
                    <a:pt x="3768598" y="3670554"/>
                    <a:pt x="3768598" y="3614928"/>
                  </a:cubicBezTo>
                  <a:lnTo>
                    <a:pt x="3768598" y="115062"/>
                  </a:lnTo>
                  <a:cubicBezTo>
                    <a:pt x="3768598" y="59436"/>
                    <a:pt x="3723513" y="14351"/>
                    <a:pt x="3667887" y="14351"/>
                  </a:cubicBezTo>
                  <a:lnTo>
                    <a:pt x="115062" y="14351"/>
                  </a:lnTo>
                  <a:lnTo>
                    <a:pt x="115062" y="7112"/>
                  </a:lnTo>
                  <a:lnTo>
                    <a:pt x="115062" y="14224"/>
                  </a:lnTo>
                  <a:cubicBezTo>
                    <a:pt x="59436" y="14224"/>
                    <a:pt x="14351" y="59309"/>
                    <a:pt x="14351" y="114935"/>
                  </a:cubicBezTo>
                  <a:close/>
                </a:path>
              </a:pathLst>
            </a:custGeom>
            <a:solidFill>
              <a:srgbClr val="6D9121"/>
            </a:solidFill>
          </p:spPr>
        </p:sp>
      </p:grpSp>
      <p:grpSp>
        <p:nvGrpSpPr>
          <p:cNvPr id="30" name="Group 30"/>
          <p:cNvGrpSpPr/>
          <p:nvPr/>
        </p:nvGrpSpPr>
        <p:grpSpPr>
          <a:xfrm>
            <a:off x="6952850" y="1892396"/>
            <a:ext cx="2419638" cy="722635"/>
            <a:chOff x="0" y="0"/>
            <a:chExt cx="3226184" cy="963514"/>
          </a:xfrm>
        </p:grpSpPr>
        <p:sp>
          <p:nvSpPr>
            <p:cNvPr id="31" name="Freeform 31"/>
            <p:cNvSpPr/>
            <p:nvPr/>
          </p:nvSpPr>
          <p:spPr>
            <a:xfrm>
              <a:off x="0" y="0"/>
              <a:ext cx="3226184" cy="963514"/>
            </a:xfrm>
            <a:custGeom>
              <a:avLst/>
              <a:gdLst/>
              <a:ahLst/>
              <a:cxnLst/>
              <a:rect l="l" t="t" r="r" b="b"/>
              <a:pathLst>
                <a:path w="3226184" h="963514">
                  <a:moveTo>
                    <a:pt x="0" y="0"/>
                  </a:moveTo>
                  <a:lnTo>
                    <a:pt x="3226184" y="0"/>
                  </a:lnTo>
                  <a:lnTo>
                    <a:pt x="3226184" y="963514"/>
                  </a:lnTo>
                  <a:lnTo>
                    <a:pt x="0" y="963514"/>
                  </a:lnTo>
                  <a:close/>
                </a:path>
              </a:pathLst>
            </a:custGeom>
            <a:solidFill>
              <a:srgbClr val="000000">
                <a:alpha val="0"/>
              </a:srgbClr>
            </a:solidFill>
          </p:spPr>
        </p:sp>
        <p:sp>
          <p:nvSpPr>
            <p:cNvPr id="32" name="TextBox 32"/>
            <p:cNvSpPr txBox="1"/>
            <p:nvPr/>
          </p:nvSpPr>
          <p:spPr>
            <a:xfrm>
              <a:off x="0" y="-19050"/>
              <a:ext cx="3226184" cy="982564"/>
            </a:xfrm>
            <a:prstGeom prst="rect">
              <a:avLst/>
            </a:prstGeom>
          </p:spPr>
          <p:txBody>
            <a:bodyPr lIns="0" tIns="0" rIns="0" bIns="0" rtlCol="0" anchor="t"/>
            <a:lstStyle/>
            <a:p>
              <a:pPr algn="l">
                <a:lnSpc>
                  <a:spcPts val="2812"/>
                </a:lnSpc>
              </a:pPr>
              <a:r>
                <a:rPr lang="en-US" sz="2250" b="1">
                  <a:solidFill>
                    <a:srgbClr val="FFFFFF">
                      <a:alpha val="89804"/>
                    </a:srgbClr>
                  </a:solidFill>
                  <a:latin typeface="Lato Bold"/>
                  <a:ea typeface="Lato Bold"/>
                  <a:cs typeface="Lato Bold"/>
                  <a:sym typeface="Lato Bold"/>
                </a:rPr>
                <a:t>Brand New Car Market</a:t>
              </a:r>
            </a:p>
          </p:txBody>
        </p:sp>
      </p:grpSp>
      <p:grpSp>
        <p:nvGrpSpPr>
          <p:cNvPr id="33" name="Group 33"/>
          <p:cNvGrpSpPr/>
          <p:nvPr/>
        </p:nvGrpSpPr>
        <p:grpSpPr>
          <a:xfrm>
            <a:off x="6952850" y="2730643"/>
            <a:ext cx="2419638" cy="1541627"/>
            <a:chOff x="0" y="0"/>
            <a:chExt cx="3226184" cy="2055502"/>
          </a:xfrm>
        </p:grpSpPr>
        <p:sp>
          <p:nvSpPr>
            <p:cNvPr id="34" name="Freeform 34"/>
            <p:cNvSpPr/>
            <p:nvPr/>
          </p:nvSpPr>
          <p:spPr>
            <a:xfrm>
              <a:off x="0" y="0"/>
              <a:ext cx="3226184" cy="2055502"/>
            </a:xfrm>
            <a:custGeom>
              <a:avLst/>
              <a:gdLst/>
              <a:ahLst/>
              <a:cxnLst/>
              <a:rect l="l" t="t" r="r" b="b"/>
              <a:pathLst>
                <a:path w="3226184" h="2055502">
                  <a:moveTo>
                    <a:pt x="0" y="0"/>
                  </a:moveTo>
                  <a:lnTo>
                    <a:pt x="3226184" y="0"/>
                  </a:lnTo>
                  <a:lnTo>
                    <a:pt x="3226184" y="2055502"/>
                  </a:lnTo>
                  <a:lnTo>
                    <a:pt x="0" y="2055502"/>
                  </a:lnTo>
                  <a:close/>
                </a:path>
              </a:pathLst>
            </a:custGeom>
            <a:solidFill>
              <a:srgbClr val="07836F">
                <a:alpha val="0"/>
              </a:srgbClr>
            </a:solidFill>
          </p:spPr>
        </p:sp>
        <p:sp>
          <p:nvSpPr>
            <p:cNvPr id="35" name="TextBox 35"/>
            <p:cNvSpPr txBox="1"/>
            <p:nvPr/>
          </p:nvSpPr>
          <p:spPr>
            <a:xfrm>
              <a:off x="0" y="-66675"/>
              <a:ext cx="3226184" cy="2122177"/>
            </a:xfrm>
            <a:prstGeom prst="rect">
              <a:avLst/>
            </a:prstGeom>
          </p:spPr>
          <p:txBody>
            <a:bodyPr lIns="0" tIns="0" rIns="0" bIns="0" rtlCol="0" anchor="t"/>
            <a:lstStyle/>
            <a:p>
              <a:pPr algn="l">
                <a:lnSpc>
                  <a:spcPts val="2425"/>
                </a:lnSpc>
              </a:pPr>
              <a:r>
                <a:rPr lang="en-US" sz="1511">
                  <a:solidFill>
                    <a:srgbClr val="FFFFFF">
                      <a:alpha val="80000"/>
                    </a:srgbClr>
                  </a:solidFill>
                  <a:latin typeface="Lato"/>
                  <a:ea typeface="Lato"/>
                  <a:cs typeface="Lato"/>
                  <a:sym typeface="Lato"/>
                </a:rPr>
                <a:t>The data also reveals that new cars make up only 0.192% of the total listings, indicating a relatively small share of the overall market. </a:t>
              </a:r>
            </a:p>
          </p:txBody>
        </p:sp>
      </p:grpSp>
      <p:sp>
        <p:nvSpPr>
          <p:cNvPr id="36" name="Freeform 36"/>
          <p:cNvSpPr/>
          <p:nvPr/>
        </p:nvSpPr>
        <p:spPr>
          <a:xfrm>
            <a:off x="1028700" y="4862056"/>
            <a:ext cx="8577224" cy="4288612"/>
          </a:xfrm>
          <a:custGeom>
            <a:avLst/>
            <a:gdLst/>
            <a:ahLst/>
            <a:cxnLst/>
            <a:rect l="l" t="t" r="r" b="b"/>
            <a:pathLst>
              <a:path w="8577224" h="4288612">
                <a:moveTo>
                  <a:pt x="0" y="0"/>
                </a:moveTo>
                <a:lnTo>
                  <a:pt x="8577224" y="0"/>
                </a:lnTo>
                <a:lnTo>
                  <a:pt x="8577224" y="4288612"/>
                </a:lnTo>
                <a:lnTo>
                  <a:pt x="0" y="4288612"/>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0287000" cy="10287000"/>
            <a:chOff x="0" y="0"/>
            <a:chExt cx="13716000" cy="13716000"/>
          </a:xfrm>
        </p:grpSpPr>
        <p:sp>
          <p:nvSpPr>
            <p:cNvPr id="3" name="Freeform 3"/>
            <p:cNvSpPr/>
            <p:nvPr/>
          </p:nvSpPr>
          <p:spPr>
            <a:xfrm>
              <a:off x="0" y="0"/>
              <a:ext cx="13716000" cy="13716000"/>
            </a:xfrm>
            <a:custGeom>
              <a:avLst/>
              <a:gdLst/>
              <a:ahLst/>
              <a:cxnLst/>
              <a:rect l="l" t="t" r="r" b="b"/>
              <a:pathLst>
                <a:path w="13716000" h="13716000">
                  <a:moveTo>
                    <a:pt x="0" y="0"/>
                  </a:moveTo>
                  <a:lnTo>
                    <a:pt x="13716000" y="0"/>
                  </a:lnTo>
                  <a:lnTo>
                    <a:pt x="13716000" y="13716000"/>
                  </a:lnTo>
                  <a:lnTo>
                    <a:pt x="0" y="13716000"/>
                  </a:lnTo>
                  <a:close/>
                </a:path>
              </a:pathLst>
            </a:custGeom>
            <a:solidFill>
              <a:srgbClr val="FAFAFA"/>
            </a:solidFill>
          </p:spPr>
        </p:sp>
      </p:grpSp>
      <p:grpSp>
        <p:nvGrpSpPr>
          <p:cNvPr id="4" name="Group 4"/>
          <p:cNvGrpSpPr/>
          <p:nvPr/>
        </p:nvGrpSpPr>
        <p:grpSpPr>
          <a:xfrm>
            <a:off x="171450" y="171450"/>
            <a:ext cx="9944100" cy="9944100"/>
            <a:chOff x="0" y="0"/>
            <a:chExt cx="13258800" cy="13258800"/>
          </a:xfrm>
        </p:grpSpPr>
        <p:sp>
          <p:nvSpPr>
            <p:cNvPr id="5" name="Freeform 5"/>
            <p:cNvSpPr/>
            <p:nvPr/>
          </p:nvSpPr>
          <p:spPr>
            <a:xfrm>
              <a:off x="0" y="0"/>
              <a:ext cx="13258800" cy="13258800"/>
            </a:xfrm>
            <a:custGeom>
              <a:avLst/>
              <a:gdLst/>
              <a:ahLst/>
              <a:cxnLst/>
              <a:rect l="l" t="t" r="r" b="b"/>
              <a:pathLst>
                <a:path w="13258800" h="13258800">
                  <a:moveTo>
                    <a:pt x="0" y="184912"/>
                  </a:moveTo>
                  <a:cubicBezTo>
                    <a:pt x="0" y="82804"/>
                    <a:pt x="82804" y="0"/>
                    <a:pt x="184912" y="0"/>
                  </a:cubicBezTo>
                  <a:lnTo>
                    <a:pt x="13073887" y="0"/>
                  </a:lnTo>
                  <a:cubicBezTo>
                    <a:pt x="13175996" y="0"/>
                    <a:pt x="13258800" y="82804"/>
                    <a:pt x="13258800" y="184912"/>
                  </a:cubicBezTo>
                  <a:lnTo>
                    <a:pt x="13258800" y="13073887"/>
                  </a:lnTo>
                  <a:cubicBezTo>
                    <a:pt x="13258800" y="13175996"/>
                    <a:pt x="13175996" y="13258800"/>
                    <a:pt x="13073887" y="13258800"/>
                  </a:cubicBezTo>
                  <a:lnTo>
                    <a:pt x="184912" y="13258800"/>
                  </a:lnTo>
                  <a:cubicBezTo>
                    <a:pt x="82804" y="13258800"/>
                    <a:pt x="0" y="13175996"/>
                    <a:pt x="0" y="13073887"/>
                  </a:cubicBezTo>
                  <a:close/>
                </a:path>
              </a:pathLst>
            </a:custGeom>
            <a:solidFill>
              <a:srgbClr val="FFFFFF">
                <a:alpha val="56078"/>
              </a:srgbClr>
            </a:solidFill>
          </p:spPr>
        </p:sp>
      </p:grpSp>
      <p:grpSp>
        <p:nvGrpSpPr>
          <p:cNvPr id="6" name="Group 6"/>
          <p:cNvGrpSpPr/>
          <p:nvPr/>
        </p:nvGrpSpPr>
        <p:grpSpPr>
          <a:xfrm>
            <a:off x="710999" y="701371"/>
            <a:ext cx="4817846" cy="602168"/>
            <a:chOff x="0" y="0"/>
            <a:chExt cx="6423794" cy="802891"/>
          </a:xfrm>
        </p:grpSpPr>
        <p:sp>
          <p:nvSpPr>
            <p:cNvPr id="7" name="Freeform 7"/>
            <p:cNvSpPr/>
            <p:nvPr/>
          </p:nvSpPr>
          <p:spPr>
            <a:xfrm>
              <a:off x="0" y="0"/>
              <a:ext cx="6423794" cy="802891"/>
            </a:xfrm>
            <a:custGeom>
              <a:avLst/>
              <a:gdLst/>
              <a:ahLst/>
              <a:cxnLst/>
              <a:rect l="l" t="t" r="r" b="b"/>
              <a:pathLst>
                <a:path w="6423794" h="802891">
                  <a:moveTo>
                    <a:pt x="0" y="0"/>
                  </a:moveTo>
                  <a:lnTo>
                    <a:pt x="6423794" y="0"/>
                  </a:lnTo>
                  <a:lnTo>
                    <a:pt x="6423794" y="802891"/>
                  </a:lnTo>
                  <a:lnTo>
                    <a:pt x="0" y="802891"/>
                  </a:lnTo>
                  <a:close/>
                </a:path>
              </a:pathLst>
            </a:custGeom>
            <a:solidFill>
              <a:srgbClr val="000000">
                <a:alpha val="0"/>
              </a:srgbClr>
            </a:solidFill>
          </p:spPr>
        </p:sp>
        <p:sp>
          <p:nvSpPr>
            <p:cNvPr id="8" name="TextBox 8"/>
            <p:cNvSpPr txBox="1"/>
            <p:nvPr/>
          </p:nvSpPr>
          <p:spPr>
            <a:xfrm>
              <a:off x="0" y="-19050"/>
              <a:ext cx="6423794" cy="821941"/>
            </a:xfrm>
            <a:prstGeom prst="rect">
              <a:avLst/>
            </a:prstGeom>
          </p:spPr>
          <p:txBody>
            <a:bodyPr lIns="0" tIns="0" rIns="0" bIns="0" rtlCol="0" anchor="t"/>
            <a:lstStyle/>
            <a:p>
              <a:pPr algn="l">
                <a:lnSpc>
                  <a:spcPts val="4710"/>
                </a:lnSpc>
              </a:pPr>
              <a:r>
                <a:rPr lang="en-US" sz="3761" b="1">
                  <a:solidFill>
                    <a:srgbClr val="111A23"/>
                  </a:solidFill>
                  <a:latin typeface="Lato Bold"/>
                  <a:ea typeface="Lato Bold"/>
                  <a:cs typeface="Lato Bold"/>
                  <a:sym typeface="Lato Bold"/>
                </a:rPr>
                <a:t>Regional Analysis</a:t>
              </a:r>
            </a:p>
          </p:txBody>
        </p:sp>
      </p:grpSp>
      <p:grpSp>
        <p:nvGrpSpPr>
          <p:cNvPr id="9" name="Group 9"/>
          <p:cNvGrpSpPr/>
          <p:nvPr/>
        </p:nvGrpSpPr>
        <p:grpSpPr>
          <a:xfrm>
            <a:off x="492375" y="1909149"/>
            <a:ext cx="3067097" cy="361318"/>
            <a:chOff x="0" y="0"/>
            <a:chExt cx="4089462" cy="481757"/>
          </a:xfrm>
        </p:grpSpPr>
        <p:sp>
          <p:nvSpPr>
            <p:cNvPr id="10" name="Freeform 10"/>
            <p:cNvSpPr/>
            <p:nvPr/>
          </p:nvSpPr>
          <p:spPr>
            <a:xfrm>
              <a:off x="0" y="0"/>
              <a:ext cx="4089462" cy="481757"/>
            </a:xfrm>
            <a:custGeom>
              <a:avLst/>
              <a:gdLst/>
              <a:ahLst/>
              <a:cxnLst/>
              <a:rect l="l" t="t" r="r" b="b"/>
              <a:pathLst>
                <a:path w="4089462" h="481757">
                  <a:moveTo>
                    <a:pt x="0" y="0"/>
                  </a:moveTo>
                  <a:lnTo>
                    <a:pt x="4089462" y="0"/>
                  </a:lnTo>
                  <a:lnTo>
                    <a:pt x="4089462" y="481757"/>
                  </a:lnTo>
                  <a:lnTo>
                    <a:pt x="0" y="481757"/>
                  </a:lnTo>
                  <a:close/>
                </a:path>
              </a:pathLst>
            </a:custGeom>
            <a:solidFill>
              <a:srgbClr val="000000">
                <a:alpha val="0"/>
              </a:srgbClr>
            </a:solidFill>
          </p:spPr>
        </p:sp>
        <p:sp>
          <p:nvSpPr>
            <p:cNvPr id="11" name="TextBox 11"/>
            <p:cNvSpPr txBox="1"/>
            <p:nvPr/>
          </p:nvSpPr>
          <p:spPr>
            <a:xfrm>
              <a:off x="0" y="-19050"/>
              <a:ext cx="4089462" cy="500807"/>
            </a:xfrm>
            <a:prstGeom prst="rect">
              <a:avLst/>
            </a:prstGeom>
          </p:spPr>
          <p:txBody>
            <a:bodyPr lIns="0" tIns="0" rIns="0" bIns="0" rtlCol="0" anchor="t"/>
            <a:lstStyle/>
            <a:p>
              <a:pPr algn="l">
                <a:lnSpc>
                  <a:spcPts val="2812"/>
                </a:lnSpc>
              </a:pPr>
              <a:r>
                <a:rPr lang="en-US" sz="2250" b="1">
                  <a:solidFill>
                    <a:srgbClr val="07836F"/>
                  </a:solidFill>
                  <a:latin typeface="Lato Bold"/>
                  <a:ea typeface="Lato Bold"/>
                  <a:cs typeface="Lato Bold"/>
                  <a:sym typeface="Lato Bold"/>
                </a:rPr>
                <a:t>Hotspots of Car Listings</a:t>
              </a:r>
            </a:p>
          </p:txBody>
        </p:sp>
      </p:grpSp>
      <p:grpSp>
        <p:nvGrpSpPr>
          <p:cNvPr id="12" name="Group 12"/>
          <p:cNvGrpSpPr/>
          <p:nvPr/>
        </p:nvGrpSpPr>
        <p:grpSpPr>
          <a:xfrm>
            <a:off x="492375" y="2632416"/>
            <a:ext cx="7788861" cy="356073"/>
            <a:chOff x="0" y="0"/>
            <a:chExt cx="10385148" cy="474764"/>
          </a:xfrm>
        </p:grpSpPr>
        <p:sp>
          <p:nvSpPr>
            <p:cNvPr id="13" name="Freeform 13"/>
            <p:cNvSpPr/>
            <p:nvPr/>
          </p:nvSpPr>
          <p:spPr>
            <a:xfrm>
              <a:off x="0" y="0"/>
              <a:ext cx="10385147" cy="474764"/>
            </a:xfrm>
            <a:custGeom>
              <a:avLst/>
              <a:gdLst/>
              <a:ahLst/>
              <a:cxnLst/>
              <a:rect l="l" t="t" r="r" b="b"/>
              <a:pathLst>
                <a:path w="10385147" h="474764">
                  <a:moveTo>
                    <a:pt x="0" y="0"/>
                  </a:moveTo>
                  <a:lnTo>
                    <a:pt x="10385147" y="0"/>
                  </a:lnTo>
                  <a:lnTo>
                    <a:pt x="10385147" y="474764"/>
                  </a:lnTo>
                  <a:lnTo>
                    <a:pt x="0" y="474764"/>
                  </a:lnTo>
                  <a:close/>
                </a:path>
              </a:pathLst>
            </a:custGeom>
            <a:solidFill>
              <a:srgbClr val="000000">
                <a:alpha val="0"/>
              </a:srgbClr>
            </a:solidFill>
          </p:spPr>
        </p:sp>
        <p:sp>
          <p:nvSpPr>
            <p:cNvPr id="14" name="TextBox 14"/>
            <p:cNvSpPr txBox="1"/>
            <p:nvPr/>
          </p:nvSpPr>
          <p:spPr>
            <a:xfrm>
              <a:off x="0" y="-66675"/>
              <a:ext cx="10385148" cy="541439"/>
            </a:xfrm>
            <a:prstGeom prst="rect">
              <a:avLst/>
            </a:prstGeom>
          </p:spPr>
          <p:txBody>
            <a:bodyPr lIns="0" tIns="0" rIns="0" bIns="0" rtlCol="0" anchor="t"/>
            <a:lstStyle/>
            <a:p>
              <a:pPr algn="l">
                <a:lnSpc>
                  <a:spcPts val="2425"/>
                </a:lnSpc>
              </a:pPr>
              <a:r>
                <a:rPr lang="en-US" sz="1511">
                  <a:solidFill>
                    <a:srgbClr val="111A23"/>
                  </a:solidFill>
                  <a:latin typeface="Lato"/>
                  <a:ea typeface="Lato"/>
                  <a:cs typeface="Lato"/>
                  <a:sym typeface="Lato"/>
                </a:rPr>
                <a:t>The data reveals that the car sales market in Nigeria is centered around a few key regions:</a:t>
              </a:r>
            </a:p>
          </p:txBody>
        </p:sp>
      </p:grpSp>
      <p:grpSp>
        <p:nvGrpSpPr>
          <p:cNvPr id="15" name="Group 15"/>
          <p:cNvGrpSpPr/>
          <p:nvPr/>
        </p:nvGrpSpPr>
        <p:grpSpPr>
          <a:xfrm>
            <a:off x="492375" y="3351019"/>
            <a:ext cx="444280" cy="444280"/>
            <a:chOff x="0" y="0"/>
            <a:chExt cx="592373" cy="592373"/>
          </a:xfrm>
        </p:grpSpPr>
        <p:sp>
          <p:nvSpPr>
            <p:cNvPr id="16" name="Freeform 16"/>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17" name="Freeform 17"/>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18" name="Group 18"/>
          <p:cNvGrpSpPr/>
          <p:nvPr/>
        </p:nvGrpSpPr>
        <p:grpSpPr>
          <a:xfrm>
            <a:off x="569937" y="3392458"/>
            <a:ext cx="289071" cy="361318"/>
            <a:chOff x="0" y="0"/>
            <a:chExt cx="385428" cy="481757"/>
          </a:xfrm>
        </p:grpSpPr>
        <p:sp>
          <p:nvSpPr>
            <p:cNvPr id="19" name="Freeform 19"/>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20" name="TextBox 20"/>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1</a:t>
              </a:r>
            </a:p>
          </p:txBody>
        </p:sp>
      </p:grpSp>
      <p:grpSp>
        <p:nvGrpSpPr>
          <p:cNvPr id="21" name="Group 21"/>
          <p:cNvGrpSpPr/>
          <p:nvPr/>
        </p:nvGrpSpPr>
        <p:grpSpPr>
          <a:xfrm>
            <a:off x="1124011" y="3356377"/>
            <a:ext cx="2408922" cy="301126"/>
            <a:chOff x="0" y="0"/>
            <a:chExt cx="3211897" cy="401501"/>
          </a:xfrm>
        </p:grpSpPr>
        <p:sp>
          <p:nvSpPr>
            <p:cNvPr id="22" name="Freeform 22"/>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23" name="TextBox 23"/>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Lagos (30%)</a:t>
              </a:r>
            </a:p>
          </p:txBody>
        </p:sp>
      </p:grpSp>
      <p:grpSp>
        <p:nvGrpSpPr>
          <p:cNvPr id="24" name="Group 24"/>
          <p:cNvGrpSpPr/>
          <p:nvPr/>
        </p:nvGrpSpPr>
        <p:grpSpPr>
          <a:xfrm>
            <a:off x="2836502" y="3351019"/>
            <a:ext cx="444280" cy="444280"/>
            <a:chOff x="0" y="0"/>
            <a:chExt cx="592373" cy="592373"/>
          </a:xfrm>
        </p:grpSpPr>
        <p:sp>
          <p:nvSpPr>
            <p:cNvPr id="25" name="Freeform 25"/>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26" name="Freeform 26"/>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27" name="Group 27"/>
          <p:cNvGrpSpPr/>
          <p:nvPr/>
        </p:nvGrpSpPr>
        <p:grpSpPr>
          <a:xfrm>
            <a:off x="2914064" y="3392458"/>
            <a:ext cx="289071" cy="361318"/>
            <a:chOff x="0" y="0"/>
            <a:chExt cx="385428" cy="481757"/>
          </a:xfrm>
        </p:grpSpPr>
        <p:sp>
          <p:nvSpPr>
            <p:cNvPr id="28" name="Freeform 28"/>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29" name="TextBox 29"/>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2</a:t>
              </a:r>
            </a:p>
          </p:txBody>
        </p:sp>
      </p:grpSp>
      <p:grpSp>
        <p:nvGrpSpPr>
          <p:cNvPr id="30" name="Group 30"/>
          <p:cNvGrpSpPr/>
          <p:nvPr/>
        </p:nvGrpSpPr>
        <p:grpSpPr>
          <a:xfrm>
            <a:off x="3468137" y="3356377"/>
            <a:ext cx="2408922" cy="301126"/>
            <a:chOff x="0" y="0"/>
            <a:chExt cx="3211897" cy="401501"/>
          </a:xfrm>
        </p:grpSpPr>
        <p:sp>
          <p:nvSpPr>
            <p:cNvPr id="31" name="Freeform 31"/>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32" name="TextBox 32"/>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Rivers (18%)</a:t>
              </a:r>
            </a:p>
          </p:txBody>
        </p:sp>
      </p:grpSp>
      <p:grpSp>
        <p:nvGrpSpPr>
          <p:cNvPr id="33" name="Group 33"/>
          <p:cNvGrpSpPr/>
          <p:nvPr/>
        </p:nvGrpSpPr>
        <p:grpSpPr>
          <a:xfrm>
            <a:off x="5180629" y="3351019"/>
            <a:ext cx="444280" cy="444280"/>
            <a:chOff x="0" y="0"/>
            <a:chExt cx="592373" cy="592373"/>
          </a:xfrm>
        </p:grpSpPr>
        <p:sp>
          <p:nvSpPr>
            <p:cNvPr id="34" name="Freeform 34"/>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35" name="Freeform 35"/>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36" name="Group 36"/>
          <p:cNvGrpSpPr/>
          <p:nvPr/>
        </p:nvGrpSpPr>
        <p:grpSpPr>
          <a:xfrm>
            <a:off x="5258191" y="3392458"/>
            <a:ext cx="289071" cy="361318"/>
            <a:chOff x="0" y="0"/>
            <a:chExt cx="385428" cy="481757"/>
          </a:xfrm>
        </p:grpSpPr>
        <p:sp>
          <p:nvSpPr>
            <p:cNvPr id="37" name="Freeform 37"/>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38" name="TextBox 38"/>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3</a:t>
              </a:r>
            </a:p>
          </p:txBody>
        </p:sp>
      </p:grpSp>
      <p:grpSp>
        <p:nvGrpSpPr>
          <p:cNvPr id="39" name="Group 39"/>
          <p:cNvGrpSpPr/>
          <p:nvPr/>
        </p:nvGrpSpPr>
        <p:grpSpPr>
          <a:xfrm>
            <a:off x="5812264" y="3356377"/>
            <a:ext cx="2408922" cy="301126"/>
            <a:chOff x="0" y="0"/>
            <a:chExt cx="3211897" cy="401501"/>
          </a:xfrm>
        </p:grpSpPr>
        <p:sp>
          <p:nvSpPr>
            <p:cNvPr id="40" name="Freeform 40"/>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41" name="TextBox 41"/>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Oyo (12%)</a:t>
              </a:r>
            </a:p>
          </p:txBody>
        </p:sp>
      </p:grpSp>
      <p:grpSp>
        <p:nvGrpSpPr>
          <p:cNvPr id="42" name="Group 42"/>
          <p:cNvGrpSpPr/>
          <p:nvPr/>
        </p:nvGrpSpPr>
        <p:grpSpPr>
          <a:xfrm>
            <a:off x="7524755" y="3351019"/>
            <a:ext cx="444280" cy="444280"/>
            <a:chOff x="0" y="0"/>
            <a:chExt cx="592373" cy="592373"/>
          </a:xfrm>
        </p:grpSpPr>
        <p:sp>
          <p:nvSpPr>
            <p:cNvPr id="43" name="Freeform 43"/>
            <p:cNvSpPr/>
            <p:nvPr/>
          </p:nvSpPr>
          <p:spPr>
            <a:xfrm>
              <a:off x="7112" y="7112"/>
              <a:ext cx="578104" cy="578104"/>
            </a:xfrm>
            <a:custGeom>
              <a:avLst/>
              <a:gdLst/>
              <a:ahLst/>
              <a:cxnLst/>
              <a:rect l="l" t="t" r="r" b="b"/>
              <a:pathLst>
                <a:path w="578104" h="578104">
                  <a:moveTo>
                    <a:pt x="0" y="107950"/>
                  </a:moveTo>
                  <a:cubicBezTo>
                    <a:pt x="0" y="48387"/>
                    <a:pt x="48260" y="0"/>
                    <a:pt x="107950" y="0"/>
                  </a:cubicBezTo>
                  <a:lnTo>
                    <a:pt x="470154" y="0"/>
                  </a:lnTo>
                  <a:cubicBezTo>
                    <a:pt x="529717" y="0"/>
                    <a:pt x="578104" y="48260"/>
                    <a:pt x="578104" y="107950"/>
                  </a:cubicBezTo>
                  <a:lnTo>
                    <a:pt x="578104" y="470154"/>
                  </a:lnTo>
                  <a:cubicBezTo>
                    <a:pt x="578104" y="529717"/>
                    <a:pt x="529844" y="578104"/>
                    <a:pt x="470154" y="578104"/>
                  </a:cubicBezTo>
                  <a:lnTo>
                    <a:pt x="107950" y="578104"/>
                  </a:lnTo>
                  <a:cubicBezTo>
                    <a:pt x="48387" y="578104"/>
                    <a:pt x="0" y="529844"/>
                    <a:pt x="0" y="470154"/>
                  </a:cubicBezTo>
                  <a:close/>
                </a:path>
              </a:pathLst>
            </a:custGeom>
            <a:solidFill>
              <a:srgbClr val="07836F"/>
            </a:solidFill>
          </p:spPr>
        </p:sp>
        <p:sp>
          <p:nvSpPr>
            <p:cNvPr id="44" name="Freeform 44"/>
            <p:cNvSpPr/>
            <p:nvPr/>
          </p:nvSpPr>
          <p:spPr>
            <a:xfrm>
              <a:off x="0" y="0"/>
              <a:ext cx="592328" cy="592328"/>
            </a:xfrm>
            <a:custGeom>
              <a:avLst/>
              <a:gdLst/>
              <a:ahLst/>
              <a:cxnLst/>
              <a:rect l="l" t="t" r="r" b="b"/>
              <a:pathLst>
                <a:path w="592328" h="592328">
                  <a:moveTo>
                    <a:pt x="0" y="115062"/>
                  </a:moveTo>
                  <a:cubicBezTo>
                    <a:pt x="0" y="51562"/>
                    <a:pt x="51562" y="0"/>
                    <a:pt x="115062" y="0"/>
                  </a:cubicBezTo>
                  <a:lnTo>
                    <a:pt x="477266" y="0"/>
                  </a:lnTo>
                  <a:lnTo>
                    <a:pt x="477266" y="7112"/>
                  </a:lnTo>
                  <a:lnTo>
                    <a:pt x="477266" y="0"/>
                  </a:lnTo>
                  <a:lnTo>
                    <a:pt x="477266" y="7112"/>
                  </a:lnTo>
                  <a:lnTo>
                    <a:pt x="477266" y="0"/>
                  </a:lnTo>
                  <a:cubicBezTo>
                    <a:pt x="540766" y="0"/>
                    <a:pt x="592328" y="51562"/>
                    <a:pt x="592328" y="115062"/>
                  </a:cubicBezTo>
                  <a:lnTo>
                    <a:pt x="585216" y="115062"/>
                  </a:lnTo>
                  <a:lnTo>
                    <a:pt x="592328" y="115062"/>
                  </a:lnTo>
                  <a:lnTo>
                    <a:pt x="592328" y="477266"/>
                  </a:lnTo>
                  <a:lnTo>
                    <a:pt x="585216" y="477266"/>
                  </a:lnTo>
                  <a:lnTo>
                    <a:pt x="592328" y="477266"/>
                  </a:lnTo>
                  <a:cubicBezTo>
                    <a:pt x="592328" y="540766"/>
                    <a:pt x="540766" y="592328"/>
                    <a:pt x="477266" y="592328"/>
                  </a:cubicBezTo>
                  <a:lnTo>
                    <a:pt x="477266" y="585216"/>
                  </a:lnTo>
                  <a:lnTo>
                    <a:pt x="477266" y="592328"/>
                  </a:lnTo>
                  <a:lnTo>
                    <a:pt x="115062" y="592328"/>
                  </a:lnTo>
                  <a:lnTo>
                    <a:pt x="115062" y="585216"/>
                  </a:lnTo>
                  <a:lnTo>
                    <a:pt x="115062" y="592328"/>
                  </a:lnTo>
                  <a:cubicBezTo>
                    <a:pt x="51562" y="592328"/>
                    <a:pt x="0" y="540766"/>
                    <a:pt x="0" y="477266"/>
                  </a:cubicBezTo>
                  <a:lnTo>
                    <a:pt x="0" y="115062"/>
                  </a:lnTo>
                  <a:lnTo>
                    <a:pt x="7112" y="115062"/>
                  </a:lnTo>
                  <a:lnTo>
                    <a:pt x="0" y="115062"/>
                  </a:lnTo>
                  <a:moveTo>
                    <a:pt x="14224" y="115062"/>
                  </a:moveTo>
                  <a:lnTo>
                    <a:pt x="14224" y="477266"/>
                  </a:lnTo>
                  <a:lnTo>
                    <a:pt x="7112" y="477266"/>
                  </a:lnTo>
                  <a:lnTo>
                    <a:pt x="14224" y="477266"/>
                  </a:lnTo>
                  <a:cubicBezTo>
                    <a:pt x="14224" y="532892"/>
                    <a:pt x="59309" y="578104"/>
                    <a:pt x="115062" y="578104"/>
                  </a:cubicBezTo>
                  <a:lnTo>
                    <a:pt x="477266" y="578104"/>
                  </a:lnTo>
                  <a:cubicBezTo>
                    <a:pt x="532892" y="578104"/>
                    <a:pt x="578104" y="533019"/>
                    <a:pt x="578104" y="477266"/>
                  </a:cubicBezTo>
                  <a:lnTo>
                    <a:pt x="578104" y="115062"/>
                  </a:lnTo>
                  <a:cubicBezTo>
                    <a:pt x="578104" y="59436"/>
                    <a:pt x="533019" y="14224"/>
                    <a:pt x="477266" y="14224"/>
                  </a:cubicBezTo>
                  <a:lnTo>
                    <a:pt x="115062" y="14224"/>
                  </a:lnTo>
                  <a:lnTo>
                    <a:pt x="115062" y="7112"/>
                  </a:lnTo>
                  <a:lnTo>
                    <a:pt x="115062" y="14224"/>
                  </a:lnTo>
                  <a:cubicBezTo>
                    <a:pt x="59436" y="14224"/>
                    <a:pt x="14224" y="59309"/>
                    <a:pt x="14224" y="115062"/>
                  </a:cubicBezTo>
                  <a:close/>
                </a:path>
              </a:pathLst>
            </a:custGeom>
            <a:solidFill>
              <a:srgbClr val="07836F"/>
            </a:solidFill>
          </p:spPr>
        </p:sp>
      </p:grpSp>
      <p:grpSp>
        <p:nvGrpSpPr>
          <p:cNvPr id="45" name="Group 45"/>
          <p:cNvGrpSpPr/>
          <p:nvPr/>
        </p:nvGrpSpPr>
        <p:grpSpPr>
          <a:xfrm>
            <a:off x="7602318" y="3392458"/>
            <a:ext cx="289071" cy="361318"/>
            <a:chOff x="0" y="0"/>
            <a:chExt cx="385428" cy="481757"/>
          </a:xfrm>
        </p:grpSpPr>
        <p:sp>
          <p:nvSpPr>
            <p:cNvPr id="46" name="Freeform 46"/>
            <p:cNvSpPr/>
            <p:nvPr/>
          </p:nvSpPr>
          <p:spPr>
            <a:xfrm>
              <a:off x="0" y="0"/>
              <a:ext cx="385428" cy="481757"/>
            </a:xfrm>
            <a:custGeom>
              <a:avLst/>
              <a:gdLst/>
              <a:ahLst/>
              <a:cxnLst/>
              <a:rect l="l" t="t" r="r" b="b"/>
              <a:pathLst>
                <a:path w="385428" h="481757">
                  <a:moveTo>
                    <a:pt x="0" y="0"/>
                  </a:moveTo>
                  <a:lnTo>
                    <a:pt x="385428" y="0"/>
                  </a:lnTo>
                  <a:lnTo>
                    <a:pt x="385428" y="481757"/>
                  </a:lnTo>
                  <a:lnTo>
                    <a:pt x="0" y="481757"/>
                  </a:lnTo>
                  <a:close/>
                </a:path>
              </a:pathLst>
            </a:custGeom>
            <a:solidFill>
              <a:srgbClr val="000000">
                <a:alpha val="0"/>
              </a:srgbClr>
            </a:solidFill>
          </p:spPr>
        </p:sp>
        <p:sp>
          <p:nvSpPr>
            <p:cNvPr id="47" name="TextBox 47"/>
            <p:cNvSpPr txBox="1"/>
            <p:nvPr/>
          </p:nvSpPr>
          <p:spPr>
            <a:xfrm>
              <a:off x="0" y="38100"/>
              <a:ext cx="385428" cy="443657"/>
            </a:xfrm>
            <a:prstGeom prst="rect">
              <a:avLst/>
            </a:prstGeom>
          </p:spPr>
          <p:txBody>
            <a:bodyPr lIns="0" tIns="0" rIns="0" bIns="0" rtlCol="0" anchor="t"/>
            <a:lstStyle/>
            <a:p>
              <a:pPr algn="ctr">
                <a:lnSpc>
                  <a:spcPts val="2250"/>
                </a:lnSpc>
              </a:pPr>
              <a:r>
                <a:rPr lang="en-US" sz="2250" b="1">
                  <a:solidFill>
                    <a:srgbClr val="FFFFFF"/>
                  </a:solidFill>
                  <a:latin typeface="Lato Bold"/>
                  <a:ea typeface="Lato Bold"/>
                  <a:cs typeface="Lato Bold"/>
                  <a:sym typeface="Lato Bold"/>
                </a:rPr>
                <a:t>4</a:t>
              </a:r>
            </a:p>
          </p:txBody>
        </p:sp>
      </p:grpSp>
      <p:grpSp>
        <p:nvGrpSpPr>
          <p:cNvPr id="48" name="Group 48"/>
          <p:cNvGrpSpPr/>
          <p:nvPr/>
        </p:nvGrpSpPr>
        <p:grpSpPr>
          <a:xfrm>
            <a:off x="8156391" y="3356377"/>
            <a:ext cx="2408922" cy="301126"/>
            <a:chOff x="0" y="0"/>
            <a:chExt cx="3211897" cy="401501"/>
          </a:xfrm>
        </p:grpSpPr>
        <p:sp>
          <p:nvSpPr>
            <p:cNvPr id="49" name="Freeform 49"/>
            <p:cNvSpPr/>
            <p:nvPr/>
          </p:nvSpPr>
          <p:spPr>
            <a:xfrm>
              <a:off x="0" y="0"/>
              <a:ext cx="3211897" cy="401501"/>
            </a:xfrm>
            <a:custGeom>
              <a:avLst/>
              <a:gdLst/>
              <a:ahLst/>
              <a:cxnLst/>
              <a:rect l="l" t="t" r="r" b="b"/>
              <a:pathLst>
                <a:path w="3211897" h="401501">
                  <a:moveTo>
                    <a:pt x="0" y="0"/>
                  </a:moveTo>
                  <a:lnTo>
                    <a:pt x="3211897" y="0"/>
                  </a:lnTo>
                  <a:lnTo>
                    <a:pt x="3211897" y="401501"/>
                  </a:lnTo>
                  <a:lnTo>
                    <a:pt x="0" y="401501"/>
                  </a:lnTo>
                  <a:close/>
                </a:path>
              </a:pathLst>
            </a:custGeom>
            <a:solidFill>
              <a:srgbClr val="000000">
                <a:alpha val="0"/>
              </a:srgbClr>
            </a:solidFill>
          </p:spPr>
        </p:sp>
        <p:sp>
          <p:nvSpPr>
            <p:cNvPr id="50" name="TextBox 50"/>
            <p:cNvSpPr txBox="1"/>
            <p:nvPr/>
          </p:nvSpPr>
          <p:spPr>
            <a:xfrm>
              <a:off x="0" y="-19050"/>
              <a:ext cx="3211897" cy="420551"/>
            </a:xfrm>
            <a:prstGeom prst="rect">
              <a:avLst/>
            </a:prstGeom>
          </p:spPr>
          <p:txBody>
            <a:bodyPr lIns="0" tIns="0" rIns="0" bIns="0" rtlCol="0" anchor="t"/>
            <a:lstStyle/>
            <a:p>
              <a:pPr algn="l">
                <a:lnSpc>
                  <a:spcPts val="2355"/>
                </a:lnSpc>
              </a:pPr>
              <a:r>
                <a:rPr lang="en-US" sz="1863" b="1">
                  <a:solidFill>
                    <a:srgbClr val="111A23"/>
                  </a:solidFill>
                  <a:latin typeface="Lato Bold"/>
                  <a:ea typeface="Lato Bold"/>
                  <a:cs typeface="Lato Bold"/>
                  <a:sym typeface="Lato Bold"/>
                </a:rPr>
                <a:t>Abuja (10%)</a:t>
              </a:r>
            </a:p>
          </p:txBody>
        </p:sp>
      </p:grpSp>
      <p:sp>
        <p:nvSpPr>
          <p:cNvPr id="51" name="Freeform 51"/>
          <p:cNvSpPr/>
          <p:nvPr/>
        </p:nvSpPr>
        <p:spPr>
          <a:xfrm>
            <a:off x="710999" y="4633796"/>
            <a:ext cx="9062124" cy="4531062"/>
          </a:xfrm>
          <a:custGeom>
            <a:avLst/>
            <a:gdLst/>
            <a:ahLst/>
            <a:cxnLst/>
            <a:rect l="l" t="t" r="r" b="b"/>
            <a:pathLst>
              <a:path w="9062124" h="4531062">
                <a:moveTo>
                  <a:pt x="0" y="0"/>
                </a:moveTo>
                <a:lnTo>
                  <a:pt x="9062123" y="0"/>
                </a:lnTo>
                <a:lnTo>
                  <a:pt x="9062123" y="4531062"/>
                </a:lnTo>
                <a:lnTo>
                  <a:pt x="0" y="4531062"/>
                </a:lnTo>
                <a:lnTo>
                  <a:pt x="0" y="0"/>
                </a:lnTo>
                <a:close/>
              </a:path>
            </a:pathLst>
          </a:custGeom>
          <a:blipFill>
            <a:blip r:embed="rId3"/>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1104</Words>
  <Application>Microsoft Office PowerPoint</Application>
  <PresentationFormat>Custom</PresentationFormat>
  <Paragraphs>139</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Lato Bold Italics</vt:lpstr>
      <vt:lpstr>Calibri</vt:lpstr>
      <vt:lpstr>Lato</vt:lpstr>
      <vt:lpstr>Lato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Comprehensive-Analysis-of-Car-Sales-in-Nigeria (2).pptx</dc:title>
  <cp:lastModifiedBy>MUHAMMAD MUHSIN</cp:lastModifiedBy>
  <cp:revision>2</cp:revision>
  <dcterms:created xsi:type="dcterms:W3CDTF">2006-08-16T00:00:00Z</dcterms:created>
  <dcterms:modified xsi:type="dcterms:W3CDTF">2025-03-11T09:44:02Z</dcterms:modified>
  <dc:identifier>DAGhaX_z1Zw</dc:identifier>
</cp:coreProperties>
</file>